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71" r:id="rId6"/>
    <p:sldId id="266" r:id="rId7"/>
    <p:sldId id="267" r:id="rId8"/>
    <p:sldId id="272" r:id="rId9"/>
    <p:sldId id="278" r:id="rId10"/>
    <p:sldId id="279" r:id="rId11"/>
    <p:sldId id="281" r:id="rId12"/>
    <p:sldId id="283" r:id="rId13"/>
    <p:sldId id="282" r:id="rId14"/>
    <p:sldId id="284" r:id="rId15"/>
    <p:sldId id="268" r:id="rId16"/>
    <p:sldId id="286" r:id="rId17"/>
    <p:sldId id="285" r:id="rId18"/>
    <p:sldId id="287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98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3CA95F9-8BCF-40C1-B842-BCFFD43632F6}">
      <dgm:prSet custT="1"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2000" b="1" dirty="0">
              <a:solidFill>
                <a:schemeClr val="accent5"/>
              </a:solidFill>
            </a:rPr>
            <a:t>M</a:t>
          </a:r>
          <a:r>
            <a:rPr lang="en-US" sz="2000" b="1" baseline="30000" dirty="0">
              <a:solidFill>
                <a:schemeClr val="accent5"/>
              </a:solidFill>
            </a:rPr>
            <a:t>a</a:t>
          </a:r>
          <a:r>
            <a:rPr lang="en-US" sz="2000" b="1" dirty="0">
              <a:solidFill>
                <a:schemeClr val="accent5"/>
              </a:solidFill>
            </a:rPr>
            <a:t> Virginia González</a:t>
          </a: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1800" b="1" dirty="0">
              <a:solidFill>
                <a:schemeClr val="tx1"/>
              </a:solidFill>
            </a:rPr>
            <a:t>CONICET Argentina</a:t>
          </a: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s-ES" sz="1800" b="0" dirty="0"/>
            <a:t>@VirGonzalez</a:t>
          </a:r>
          <a:endParaRPr lang="en-US" sz="1400" b="0" dirty="0">
            <a:solidFill>
              <a:sysClr val="windowText" lastClr="000000"/>
            </a:solidFill>
            <a:latin typeface="+mn-lt"/>
          </a:endParaRPr>
        </a:p>
      </dgm:t>
    </dgm:pt>
    <dgm:pt modelId="{FC4F4986-5DCD-4DC2-B7FD-2C5FABEF9979}" type="parTrans" cxnId="{E6EDE7CF-5B3F-4E2C-99EE-D5462F0EC9CE}">
      <dgm:prSet/>
      <dgm:spPr/>
      <dgm:t>
        <a:bodyPr/>
        <a:lstStyle/>
        <a:p>
          <a:endParaRPr lang="en-US"/>
        </a:p>
      </dgm:t>
    </dgm:pt>
    <dgm:pt modelId="{D868EA7F-D868-4231-86D5-66D9B2DF2F62}" type="sibTrans" cxnId="{E6EDE7CF-5B3F-4E2C-99EE-D5462F0EC9CE}">
      <dgm:prSet/>
      <dgm:spPr/>
      <dgm:t>
        <a:bodyPr/>
        <a:lstStyle/>
        <a:p>
          <a:endParaRPr lang="en-US"/>
        </a:p>
      </dgm:t>
    </dgm:pt>
    <dgm:pt modelId="{1E293C9C-50F7-4DF0-A45F-EF6AA41E15B2}">
      <dgm:prSet custT="1"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2000" b="1" dirty="0">
              <a:solidFill>
                <a:schemeClr val="accent5"/>
              </a:solidFill>
            </a:rPr>
            <a:t>Giuliano </a:t>
          </a:r>
          <a:r>
            <a:rPr lang="en-US" sz="2000" b="1" dirty="0" err="1">
              <a:solidFill>
                <a:schemeClr val="accent5"/>
              </a:solidFill>
            </a:rPr>
            <a:t>Camilletti</a:t>
          </a:r>
          <a:endParaRPr lang="en-US" sz="2000" b="1" dirty="0">
            <a:solidFill>
              <a:schemeClr val="accent5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1800" b="1" dirty="0">
              <a:solidFill>
                <a:schemeClr val="tx1"/>
              </a:solidFill>
            </a:rPr>
            <a:t>CONICET Argentina</a:t>
          </a:r>
          <a:endParaRPr lang="es-ES" sz="1800" b="0" dirty="0"/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s-ES" sz="2000" b="0" dirty="0"/>
            <a:t>@giuliano_gc</a:t>
          </a:r>
          <a:endParaRPr lang="en-US" sz="1600" b="0" dirty="0">
            <a:solidFill>
              <a:schemeClr val="tx1"/>
            </a:solidFill>
            <a:latin typeface="+mn-lt"/>
          </a:endParaRPr>
        </a:p>
      </dgm:t>
    </dgm:pt>
    <dgm:pt modelId="{04936CC5-1B2F-4620-ABDF-F195956C3F4A}" type="parTrans" cxnId="{A7E7000F-0D10-4D88-844F-C9CB2A6A39DA}">
      <dgm:prSet/>
      <dgm:spPr/>
      <dgm:t>
        <a:bodyPr/>
        <a:lstStyle/>
        <a:p>
          <a:endParaRPr lang="en-US"/>
        </a:p>
      </dgm:t>
    </dgm:pt>
    <dgm:pt modelId="{E019F05B-61F4-4915-9D10-5D6F328EA591}" type="sibTrans" cxnId="{A7E7000F-0D10-4D88-844F-C9CB2A6A39DA}">
      <dgm:prSet/>
      <dgm:spPr/>
      <dgm:t>
        <a:bodyPr/>
        <a:lstStyle/>
        <a:p>
          <a:endParaRPr lang="en-US"/>
        </a:p>
      </dgm:t>
    </dgm:pt>
    <dgm:pt modelId="{DA3F2F2F-B5A8-4CFD-ABCE-1BC48CD913AF}">
      <dgm:prSet custT="1"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2000" b="1" dirty="0">
              <a:solidFill>
                <a:schemeClr val="accent5"/>
              </a:solidFill>
            </a:rPr>
            <a:t>Suzan A Cordova</a:t>
          </a: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1800" dirty="0"/>
            <a:t>University of Texas </a:t>
          </a:r>
          <a:endParaRPr lang="en-US" sz="1800" b="1" dirty="0">
            <a:solidFill>
              <a:schemeClr val="accent5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2000" b="0" dirty="0"/>
            <a:t>@keren_luar</a:t>
          </a:r>
          <a:endParaRPr lang="en-US" sz="1600" b="0" dirty="0">
            <a:solidFill>
              <a:schemeClr val="tx1"/>
            </a:solidFill>
            <a:latin typeface="+mn-lt"/>
          </a:endParaRPr>
        </a:p>
      </dgm:t>
    </dgm:pt>
    <dgm:pt modelId="{D4AFA5E0-6624-49A6-B10B-4FFA7483C001}" type="parTrans" cxnId="{307321D6-32A9-4F29-A35B-8328C6417311}">
      <dgm:prSet/>
      <dgm:spPr/>
      <dgm:t>
        <a:bodyPr/>
        <a:lstStyle/>
        <a:p>
          <a:endParaRPr lang="en-US"/>
        </a:p>
      </dgm:t>
    </dgm:pt>
    <dgm:pt modelId="{038FE749-6004-418E-86C7-7C1B1D7930F4}" type="sibTrans" cxnId="{307321D6-32A9-4F29-A35B-8328C6417311}">
      <dgm:prSet/>
      <dgm:spPr/>
      <dgm:t>
        <a:bodyPr/>
        <a:lstStyle/>
        <a:p>
          <a:endParaRPr lang="en-US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3" custScaleX="123193" custScaleY="123193" custLinFactNeighborX="512" custLinFactNeighborY="3111"/>
      <dgm:spPr>
        <a:prstGeom prst="rect">
          <a:avLst/>
        </a:prstGeom>
        <a:blipFill dpi="0" rotWithShape="1"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6" custScaleX="113671" custScaleY="251924" custLinFactY="7124" custLinFactNeighborY="100000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6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3" custScaleX="123193" custScaleY="123193"/>
      <dgm:spPr>
        <a:prstGeom prst="rect">
          <a:avLst/>
        </a:prstGeom>
        <a:blipFill dpi="0" rotWithShape="1">
          <a:blip xmlns:r="http://schemas.openxmlformats.org/officeDocument/2006/relationships"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6" custLinFactNeighborY="33937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6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3" custScaleX="123193" custScaleY="123193"/>
      <dgm:spPr>
        <a:prstGeom prst="rect">
          <a:avLst/>
        </a:prstGeom>
        <a:blipFill dpi="0" rotWithShape="1"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6" custLinFactNeighborY="39292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6" custLinFactY="-45265" custLinFactNeighborX="14101" custLinFactNeighborY="-100000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EA68BC1-0214-475A-AAEB-F2C106BEDF3D}">
      <dgm:prSet custT="1"/>
      <dgm:spPr/>
      <dgm:t>
        <a:bodyPr/>
        <a:lstStyle/>
        <a:p>
          <a:r>
            <a:rPr lang="en-US" sz="2000" b="1" dirty="0">
              <a:latin typeface="+mj-lt"/>
              <a:ea typeface="Calibri" charset="0"/>
              <a:cs typeface="Calibri" charset="0"/>
            </a:rPr>
            <a:t>Lunes</a:t>
          </a:r>
          <a:endParaRPr lang="en-US" sz="2100" b="1" dirty="0">
            <a:latin typeface="+mj-lt"/>
          </a:endParaRPr>
        </a:p>
      </dgm:t>
    </dgm:pt>
    <dgm:pt modelId="{D39F5498-D166-4D4F-959E-220D13F281F2}" type="parTrans" cxnId="{4A7F6715-186E-49A7-B901-131CC9610C6D}">
      <dgm:prSet/>
      <dgm:spPr/>
      <dgm:t>
        <a:bodyPr/>
        <a:lstStyle/>
        <a:p>
          <a:endParaRPr lang="en-US"/>
        </a:p>
      </dgm:t>
    </dgm:pt>
    <dgm:pt modelId="{D52D63DB-7300-43C9-9B4D-DCAB119753ED}" type="sibTrans" cxnId="{4A7F6715-186E-49A7-B901-131CC9610C6D}">
      <dgm:prSet/>
      <dgm:spPr/>
      <dgm:t>
        <a:bodyPr/>
        <a:lstStyle/>
        <a:p>
          <a:endParaRPr lang="en-US"/>
        </a:p>
      </dgm:t>
    </dgm:pt>
    <dgm:pt modelId="{6E78410F-604C-43A6-A991-1F6A0685C76E}">
      <dgm:prSet custT="1"/>
      <dgm:spPr/>
      <dgm:t>
        <a:bodyPr lIns="182880" tIns="182880" rIns="182880" bIns="182880"/>
        <a:lstStyle/>
        <a:p>
          <a:pPr marL="0">
            <a:lnSpc>
              <a:spcPct val="100000"/>
            </a:lnSpc>
            <a:buNone/>
          </a:pPr>
          <a:r>
            <a:rPr lang="en-US" sz="1800" b="0" i="0" dirty="0" err="1"/>
            <a:t>Crear</a:t>
          </a:r>
          <a:r>
            <a:rPr lang="en-US" sz="1800" b="0" i="0" dirty="0"/>
            <a:t> </a:t>
          </a:r>
          <a:r>
            <a:rPr lang="en-US" sz="1800" b="0" i="0" dirty="0" err="1"/>
            <a:t>el</a:t>
          </a:r>
          <a:r>
            <a:rPr lang="en-US" sz="1800" b="0" i="0" dirty="0"/>
            <a:t> </a:t>
          </a:r>
          <a:r>
            <a:rPr lang="en-US" sz="1800" b="0" i="0" dirty="0" err="1"/>
            <a:t>repositorio</a:t>
          </a:r>
          <a:r>
            <a:rPr lang="en-US" sz="1800" b="0" i="0" dirty="0"/>
            <a:t> de GitHub </a:t>
          </a:r>
          <a:r>
            <a:rPr lang="en-US" sz="1800" b="0" i="0" dirty="0" err="1"/>
            <a:t>comú</a:t>
          </a:r>
          <a:endParaRPr lang="en-US" sz="1800" b="0" i="0" dirty="0"/>
        </a:p>
        <a:p>
          <a:pPr marL="0">
            <a:lnSpc>
              <a:spcPct val="100000"/>
            </a:lnSpc>
            <a:buNone/>
          </a:pPr>
          <a:endParaRPr lang="en-US" sz="1800" b="0" i="0" dirty="0"/>
        </a:p>
        <a:p>
          <a:pPr marL="0">
            <a:lnSpc>
              <a:spcPct val="100000"/>
            </a:lnSpc>
            <a:buNone/>
          </a:pPr>
          <a:r>
            <a:rPr lang="en-US" sz="1800" b="0" i="0" dirty="0" err="1"/>
            <a:t>Limpiar</a:t>
          </a:r>
          <a:r>
            <a:rPr lang="en-US" sz="1800" b="0" i="0" dirty="0"/>
            <a:t> y organizer </a:t>
          </a:r>
          <a:r>
            <a:rPr lang="en-US" sz="1800" b="0" i="0" dirty="0" err="1"/>
            <a:t>los</a:t>
          </a:r>
          <a:r>
            <a:rPr lang="en-US" sz="1800" b="0" i="0" dirty="0"/>
            <a:t> </a:t>
          </a:r>
          <a:r>
            <a:rPr lang="en-US" sz="1800" b="0" i="0" dirty="0" err="1"/>
            <a:t>datos</a:t>
          </a:r>
          <a:r>
            <a:rPr lang="en-US" sz="1800" b="0" i="0" dirty="0"/>
            <a:t> de </a:t>
          </a:r>
          <a:r>
            <a:rPr lang="en-US" sz="1800" b="0" i="0" dirty="0" err="1"/>
            <a:t>temperatura</a:t>
          </a:r>
          <a:r>
            <a:rPr lang="en-US" sz="1800" b="0" i="0" dirty="0"/>
            <a:t> y de NDVI</a:t>
          </a:r>
        </a:p>
      </dgm:t>
    </dgm:pt>
    <dgm:pt modelId="{B87758DC-95B9-415D-8FA2-3A592F03EEB6}" type="parTrans" cxnId="{E6E94786-140A-4645-ACBD-B11A56308E02}">
      <dgm:prSet/>
      <dgm:spPr/>
      <dgm:t>
        <a:bodyPr/>
        <a:lstStyle/>
        <a:p>
          <a:endParaRPr lang="en-US"/>
        </a:p>
      </dgm:t>
    </dgm:pt>
    <dgm:pt modelId="{81ADE71D-3BBC-45B9-8FE7-89C53F21FB8E}" type="sibTrans" cxnId="{E6E94786-140A-4645-ACBD-B11A56308E02}">
      <dgm:prSet/>
      <dgm:spPr/>
      <dgm:t>
        <a:bodyPr/>
        <a:lstStyle/>
        <a:p>
          <a:endParaRPr lang="en-US"/>
        </a:p>
      </dgm:t>
    </dgm:pt>
    <dgm:pt modelId="{57B30C7E-2C98-474C-972A-4A9F013596F6}">
      <dgm:prSet custT="1"/>
      <dgm:spPr/>
      <dgm:t>
        <a:bodyPr/>
        <a:lstStyle/>
        <a:p>
          <a:r>
            <a:rPr lang="en-US" sz="2000" b="1" dirty="0">
              <a:latin typeface="+mj-lt"/>
              <a:ea typeface="Calibri" charset="0"/>
              <a:cs typeface="Calibri" charset="0"/>
            </a:rPr>
            <a:t>Martes</a:t>
          </a:r>
        </a:p>
      </dgm:t>
    </dgm:pt>
    <dgm:pt modelId="{3C56CB1B-7905-41E8-90E6-A55A14BA7821}" type="parTrans" cxnId="{13126A2F-129D-4762-93CF-9798949EB589}">
      <dgm:prSet/>
      <dgm:spPr/>
      <dgm:t>
        <a:bodyPr/>
        <a:lstStyle/>
        <a:p>
          <a:endParaRPr lang="en-US"/>
        </a:p>
      </dgm:t>
    </dgm:pt>
    <dgm:pt modelId="{7F14057D-1A20-4F64-A110-C77AC5F00602}" type="sibTrans" cxnId="{13126A2F-129D-4762-93CF-9798949EB589}">
      <dgm:prSet/>
      <dgm:spPr/>
      <dgm:t>
        <a:bodyPr/>
        <a:lstStyle/>
        <a:p>
          <a:endParaRPr lang="en-US"/>
        </a:p>
      </dgm:t>
    </dgm:pt>
    <dgm:pt modelId="{B45FF3C1-5A75-4E4C-B2B6-84B0FAC421C2}">
      <dgm:prSet custT="1"/>
      <dgm:spPr/>
      <dgm:t>
        <a:bodyPr lIns="182880" tIns="182880" rIns="182880" bIns="182880"/>
        <a:lstStyle/>
        <a:p>
          <a:pPr marL="0">
            <a:lnSpc>
              <a:spcPct val="100000"/>
            </a:lnSpc>
            <a:buNone/>
          </a:pPr>
          <a:r>
            <a:rPr lang="en-US" sz="1800" b="0" i="0" dirty="0" err="1"/>
            <a:t>Crear</a:t>
          </a:r>
          <a:r>
            <a:rPr lang="en-US" sz="1800" b="0" i="0" dirty="0"/>
            <a:t> las </a:t>
          </a:r>
          <a:r>
            <a:rPr lang="en-US" sz="1800" b="0" i="0" dirty="0" err="1"/>
            <a:t>visualizaciones</a:t>
          </a:r>
          <a:r>
            <a:rPr lang="en-US" sz="1800" b="0" i="0" dirty="0"/>
            <a:t> </a:t>
          </a:r>
          <a:r>
            <a:rPr lang="en-US" sz="1800" b="0" i="0" dirty="0" err="1"/>
            <a:t>gráficas</a:t>
          </a:r>
          <a:r>
            <a:rPr lang="en-US" sz="1800" b="0" i="0" dirty="0"/>
            <a:t> y </a:t>
          </a:r>
          <a:r>
            <a:rPr lang="en-US" sz="1800" b="0" i="0" dirty="0" err="1"/>
            <a:t>realizar</a:t>
          </a:r>
          <a:r>
            <a:rPr lang="en-US" sz="1800" b="0" i="0" dirty="0"/>
            <a:t> </a:t>
          </a:r>
          <a:r>
            <a:rPr lang="en-US" sz="1800" b="0" i="0" dirty="0" err="1"/>
            <a:t>análisis</a:t>
          </a:r>
          <a:r>
            <a:rPr lang="en-US" sz="1800" b="0" i="0" dirty="0"/>
            <a:t> de </a:t>
          </a:r>
          <a:r>
            <a:rPr lang="en-US" sz="1800" b="0" i="0" dirty="0" err="1"/>
            <a:t>temperaturas</a:t>
          </a:r>
          <a:endParaRPr lang="en-US" sz="1800" dirty="0">
            <a:latin typeface="Calibri" charset="0"/>
            <a:ea typeface="Calibri" charset="0"/>
            <a:cs typeface="Calibri" charset="0"/>
          </a:endParaRPr>
        </a:p>
      </dgm:t>
    </dgm:pt>
    <dgm:pt modelId="{34A81C80-FF70-48EA-B442-BDB1EF403754}" type="parTrans" cxnId="{D6AF6FC0-4B56-4246-AC09-69D41F1CFC6B}">
      <dgm:prSet/>
      <dgm:spPr/>
      <dgm:t>
        <a:bodyPr/>
        <a:lstStyle/>
        <a:p>
          <a:endParaRPr lang="en-US"/>
        </a:p>
      </dgm:t>
    </dgm:pt>
    <dgm:pt modelId="{5B9815BA-8A8F-4251-B182-AD39A4FE26DD}" type="sibTrans" cxnId="{D6AF6FC0-4B56-4246-AC09-69D41F1CFC6B}">
      <dgm:prSet/>
      <dgm:spPr/>
      <dgm:t>
        <a:bodyPr/>
        <a:lstStyle/>
        <a:p>
          <a:endParaRPr lang="en-US"/>
        </a:p>
      </dgm:t>
    </dgm:pt>
    <dgm:pt modelId="{0A954AA6-C6B0-4271-8792-CCCE30CE7D69}">
      <dgm:prSet custT="1"/>
      <dgm:spPr/>
      <dgm:t>
        <a:bodyPr/>
        <a:lstStyle/>
        <a:p>
          <a:r>
            <a:rPr lang="en-US" sz="2100" b="1" dirty="0" err="1">
              <a:latin typeface="+mj-lt"/>
              <a:ea typeface="Calibri" charset="0"/>
              <a:cs typeface="Calibri" charset="0"/>
            </a:rPr>
            <a:t>Miércoles</a:t>
          </a:r>
          <a:endParaRPr lang="en-US" sz="2100" b="1" dirty="0">
            <a:latin typeface="+mj-lt"/>
            <a:ea typeface="Calibri" charset="0"/>
            <a:cs typeface="Calibri" charset="0"/>
          </a:endParaRPr>
        </a:p>
      </dgm:t>
    </dgm:pt>
    <dgm:pt modelId="{81CA91A9-12C9-4000-A833-6528B617CCA1}" type="parTrans" cxnId="{61DE8435-87FC-4ED8-A1D9-A0E36224C192}">
      <dgm:prSet/>
      <dgm:spPr/>
      <dgm:t>
        <a:bodyPr/>
        <a:lstStyle/>
        <a:p>
          <a:endParaRPr lang="en-US"/>
        </a:p>
      </dgm:t>
    </dgm:pt>
    <dgm:pt modelId="{7635DF39-FFCE-4F67-A43A-C3F7B847830D}" type="sibTrans" cxnId="{61DE8435-87FC-4ED8-A1D9-A0E36224C192}">
      <dgm:prSet/>
      <dgm:spPr/>
      <dgm:t>
        <a:bodyPr/>
        <a:lstStyle/>
        <a:p>
          <a:endParaRPr lang="en-US"/>
        </a:p>
      </dgm:t>
    </dgm:pt>
    <dgm:pt modelId="{838BD54C-88AD-40D7-AF5F-AB65EB0898A5}">
      <dgm:prSet custT="1"/>
      <dgm:spPr/>
      <dgm:t>
        <a:bodyPr lIns="182880" tIns="182880" rIns="182880" bIns="182880"/>
        <a:lstStyle/>
        <a:p>
          <a:pPr marL="0">
            <a:lnSpc>
              <a:spcPct val="100000"/>
            </a:lnSpc>
            <a:buNone/>
          </a:pPr>
          <a:r>
            <a:rPr lang="en-US" sz="1800" b="0" i="0" dirty="0" err="1"/>
            <a:t>Crear</a:t>
          </a:r>
          <a:r>
            <a:rPr lang="en-US" sz="1800" b="0" i="0" dirty="0"/>
            <a:t> las </a:t>
          </a:r>
          <a:r>
            <a:rPr lang="en-US" sz="1800" b="0" i="0" dirty="0" err="1"/>
            <a:t>visualizaciones</a:t>
          </a:r>
          <a:r>
            <a:rPr lang="en-US" sz="1800" b="0" i="0" dirty="0"/>
            <a:t> </a:t>
          </a:r>
          <a:r>
            <a:rPr lang="en-US" sz="1800" b="0" i="0" dirty="0" err="1"/>
            <a:t>gráficas</a:t>
          </a:r>
          <a:r>
            <a:rPr lang="en-US" sz="1800" b="0" i="0" dirty="0"/>
            <a:t> y </a:t>
          </a:r>
          <a:r>
            <a:rPr lang="en-US" sz="1800" b="0" i="0" dirty="0" err="1"/>
            <a:t>realizar</a:t>
          </a:r>
          <a:r>
            <a:rPr lang="en-US" sz="1800" b="0" i="0" dirty="0"/>
            <a:t> </a:t>
          </a:r>
          <a:r>
            <a:rPr lang="en-US" sz="1800" b="0" i="0" dirty="0" err="1"/>
            <a:t>análisis</a:t>
          </a:r>
          <a:r>
            <a:rPr lang="en-US" sz="1800" b="0" i="0" dirty="0"/>
            <a:t> de NDVI</a:t>
          </a:r>
          <a:endParaRPr lang="en-US" sz="1800" dirty="0">
            <a:latin typeface="Calibri" charset="0"/>
            <a:ea typeface="Calibri" charset="0"/>
            <a:cs typeface="Calibri" charset="0"/>
          </a:endParaRPr>
        </a:p>
      </dgm:t>
    </dgm:pt>
    <dgm:pt modelId="{FD106F30-FED7-4A4D-9063-A51FC1861B8D}" type="parTrans" cxnId="{122438FB-0EB1-4DC7-B97A-C5EDE3236321}">
      <dgm:prSet/>
      <dgm:spPr/>
      <dgm:t>
        <a:bodyPr/>
        <a:lstStyle/>
        <a:p>
          <a:endParaRPr lang="en-US"/>
        </a:p>
      </dgm:t>
    </dgm:pt>
    <dgm:pt modelId="{C5AC6457-3C00-4583-9061-8DA5017D63FF}" type="sibTrans" cxnId="{122438FB-0EB1-4DC7-B97A-C5EDE3236321}">
      <dgm:prSet/>
      <dgm:spPr/>
      <dgm:t>
        <a:bodyPr/>
        <a:lstStyle/>
        <a:p>
          <a:endParaRPr lang="en-US"/>
        </a:p>
      </dgm:t>
    </dgm:pt>
    <dgm:pt modelId="{1E1BD5C7-7E98-4E9C-980A-6231C710F86D}">
      <dgm:prSet custT="1"/>
      <dgm:spPr/>
      <dgm:t>
        <a:bodyPr/>
        <a:lstStyle/>
        <a:p>
          <a:r>
            <a:rPr lang="en-US" sz="2000" b="1" dirty="0">
              <a:latin typeface="+mj-lt"/>
              <a:ea typeface="Calibri" charset="0"/>
              <a:cs typeface="Calibri" charset="0"/>
            </a:rPr>
            <a:t>Jueves</a:t>
          </a:r>
        </a:p>
      </dgm:t>
    </dgm:pt>
    <dgm:pt modelId="{63D0BD99-D324-4743-A063-0F16264E6A03}" type="parTrans" cxnId="{F291143C-5080-4FD6-BEEA-B126FBAFEC70}">
      <dgm:prSet/>
      <dgm:spPr/>
      <dgm:t>
        <a:bodyPr/>
        <a:lstStyle/>
        <a:p>
          <a:endParaRPr lang="en-US"/>
        </a:p>
      </dgm:t>
    </dgm:pt>
    <dgm:pt modelId="{BDC49242-DD3A-494A-A4AF-E750AD6D3DAB}" type="sibTrans" cxnId="{F291143C-5080-4FD6-BEEA-B126FBAFEC70}">
      <dgm:prSet/>
      <dgm:spPr/>
      <dgm:t>
        <a:bodyPr/>
        <a:lstStyle/>
        <a:p>
          <a:endParaRPr lang="en-US"/>
        </a:p>
      </dgm:t>
    </dgm:pt>
    <dgm:pt modelId="{A0B60079-4AAF-49AC-8F08-8A2DFAEE29DB}">
      <dgm:prSet custT="1"/>
      <dgm:spPr/>
      <dgm:t>
        <a:bodyPr lIns="182880" tIns="182880" rIns="182880" bIns="182880"/>
        <a:lstStyle/>
        <a:p>
          <a:pPr marL="0">
            <a:lnSpc>
              <a:spcPct val="100000"/>
            </a:lnSpc>
            <a:buNone/>
          </a:pPr>
          <a:r>
            <a:rPr lang="en-US" sz="1800" b="0" i="0" dirty="0" err="1"/>
            <a:t>Resultados</a:t>
          </a:r>
          <a:r>
            <a:rPr lang="en-US" sz="1800" b="0" i="0" dirty="0"/>
            <a:t> finales, </a:t>
          </a:r>
          <a:r>
            <a:rPr lang="en-US" sz="1800" b="0" i="0" dirty="0" err="1"/>
            <a:t>interpretaciones</a:t>
          </a:r>
          <a:r>
            <a:rPr lang="en-US" sz="1800" b="0" i="0" dirty="0"/>
            <a:t> y </a:t>
          </a:r>
          <a:r>
            <a:rPr lang="en-US" sz="1800" b="0" i="0" dirty="0" err="1"/>
            <a:t>presentación</a:t>
          </a:r>
          <a:endParaRPr lang="en-US" sz="1800" dirty="0">
            <a:latin typeface="Calibri" charset="0"/>
            <a:ea typeface="Calibri" charset="0"/>
            <a:cs typeface="Calibri" charset="0"/>
          </a:endParaRPr>
        </a:p>
      </dgm:t>
    </dgm:pt>
    <dgm:pt modelId="{94E190C2-DE76-4E92-9B8B-12C8AC85398D}" type="parTrans" cxnId="{DA65D739-98AB-49B5-B28F-78D06B43157F}">
      <dgm:prSet/>
      <dgm:spPr/>
      <dgm:t>
        <a:bodyPr/>
        <a:lstStyle/>
        <a:p>
          <a:endParaRPr lang="en-US"/>
        </a:p>
      </dgm:t>
    </dgm:pt>
    <dgm:pt modelId="{B3783AFC-A7BD-4A0E-8A53-49FBB33EB50F}" type="sibTrans" cxnId="{DA65D739-98AB-49B5-B28F-78D06B43157F}">
      <dgm:prSet/>
      <dgm:spPr/>
      <dgm:t>
        <a:bodyPr/>
        <a:lstStyle/>
        <a:p>
          <a:endParaRPr lang="en-US"/>
        </a:p>
      </dgm:t>
    </dgm:pt>
    <dgm:pt modelId="{13416990-6629-4AE4-B0B2-7DE8418884DB}">
      <dgm:prSet custT="1"/>
      <dgm:spPr/>
      <dgm:t>
        <a:bodyPr/>
        <a:lstStyle/>
        <a:p>
          <a:r>
            <a:rPr lang="en-US" sz="1800" b="1" dirty="0">
              <a:latin typeface="+mj-lt"/>
              <a:ea typeface="Calibri" charset="0"/>
              <a:cs typeface="Calibri" charset="0"/>
            </a:rPr>
            <a:t>Viernes</a:t>
          </a:r>
        </a:p>
      </dgm:t>
    </dgm:pt>
    <dgm:pt modelId="{180D8207-97DB-48B4-AFB6-E1571502D51D}" type="parTrans" cxnId="{88C7DEFE-ACEF-4A9F-B154-781CBBFCBE18}">
      <dgm:prSet/>
      <dgm:spPr/>
      <dgm:t>
        <a:bodyPr/>
        <a:lstStyle/>
        <a:p>
          <a:endParaRPr lang="en-US"/>
        </a:p>
      </dgm:t>
    </dgm:pt>
    <dgm:pt modelId="{355D6E8A-518E-4B49-955A-8C7CE0CBDA24}" type="sibTrans" cxnId="{88C7DEFE-ACEF-4A9F-B154-781CBBFCBE18}">
      <dgm:prSet/>
      <dgm:spPr/>
      <dgm:t>
        <a:bodyPr/>
        <a:lstStyle/>
        <a:p>
          <a:endParaRPr lang="en-US"/>
        </a:p>
      </dgm:t>
    </dgm:pt>
    <dgm:pt modelId="{8FE81FEC-2664-411F-AEB3-065F29F52751}">
      <dgm:prSet custT="1"/>
      <dgm:spPr/>
      <dgm:t>
        <a:bodyPr lIns="182880" tIns="182880" rIns="182880" bIns="182880"/>
        <a:lstStyle/>
        <a:p>
          <a:pPr marL="0">
            <a:lnSpc>
              <a:spcPct val="100000"/>
            </a:lnSpc>
            <a:buNone/>
          </a:pPr>
          <a:r>
            <a:rPr lang="en-US" sz="1800" b="0" i="0" dirty="0" err="1"/>
            <a:t>Presentación</a:t>
          </a:r>
          <a:endParaRPr lang="en-US" sz="1800" dirty="0">
            <a:latin typeface="Calibri" charset="0"/>
            <a:ea typeface="Calibri" charset="0"/>
            <a:cs typeface="Calibri" charset="0"/>
          </a:endParaRPr>
        </a:p>
      </dgm:t>
    </dgm:pt>
    <dgm:pt modelId="{BCBC007E-0269-421B-9C41-DE26D5C3A822}" type="parTrans" cxnId="{711E093C-AD42-45A4-8D40-A2D39702062E}">
      <dgm:prSet/>
      <dgm:spPr/>
      <dgm:t>
        <a:bodyPr/>
        <a:lstStyle/>
        <a:p>
          <a:endParaRPr lang="en-US"/>
        </a:p>
      </dgm:t>
    </dgm:pt>
    <dgm:pt modelId="{80230EB7-7230-4881-A631-309C07417378}" type="sibTrans" cxnId="{711E093C-AD42-45A4-8D40-A2D39702062E}">
      <dgm:prSet/>
      <dgm:spPr/>
      <dgm:t>
        <a:bodyPr/>
        <a:lstStyle/>
        <a:p>
          <a:endParaRPr lang="en-US"/>
        </a:p>
      </dgm:t>
    </dgm:pt>
    <dgm:pt modelId="{917788B4-4702-452B-A9BF-BD370AC7C91D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54C7622E-B3EE-4BFC-B751-4B261C400F01}" type="pres">
      <dgm:prSet presAssocID="{CEA68BC1-0214-475A-AAEB-F2C106BEDF3D}" presName="composite" presStyleCnt="0"/>
      <dgm:spPr/>
    </dgm:pt>
    <dgm:pt modelId="{80A1A6DF-0273-4C9F-A1CF-A320F9DB6FD1}" type="pres">
      <dgm:prSet presAssocID="{CEA68BC1-0214-475A-AAEB-F2C106BEDF3D}" presName="parTx" presStyleLbl="alignNode1" presStyleIdx="0" presStyleCnt="5">
        <dgm:presLayoutVars>
          <dgm:chMax val="0"/>
          <dgm:chPref val="0"/>
        </dgm:presLayoutVars>
      </dgm:prSet>
      <dgm:spPr/>
    </dgm:pt>
    <dgm:pt modelId="{910C52EF-D1F5-4581-A150-24B263AF9343}" type="pres">
      <dgm:prSet presAssocID="{CEA68BC1-0214-475A-AAEB-F2C106BEDF3D}" presName="desTx" presStyleLbl="alignAccFollowNode1" presStyleIdx="0" presStyleCnt="5">
        <dgm:presLayoutVars/>
      </dgm:prSet>
      <dgm:spPr/>
    </dgm:pt>
    <dgm:pt modelId="{06DEF15E-2A95-4424-9CA3-93FFF5A22F97}" type="pres">
      <dgm:prSet presAssocID="{D52D63DB-7300-43C9-9B4D-DCAB119753ED}" presName="space" presStyleCnt="0"/>
      <dgm:spPr/>
    </dgm:pt>
    <dgm:pt modelId="{0D1CB9BF-C612-4FA5-A8ED-CBAA77D93857}" type="pres">
      <dgm:prSet presAssocID="{57B30C7E-2C98-474C-972A-4A9F013596F6}" presName="composite" presStyleCnt="0"/>
      <dgm:spPr/>
    </dgm:pt>
    <dgm:pt modelId="{1F484571-9C36-4EBC-94E8-740ECF59A9E8}" type="pres">
      <dgm:prSet presAssocID="{57B30C7E-2C98-474C-972A-4A9F013596F6}" presName="parTx" presStyleLbl="alignNode1" presStyleIdx="1" presStyleCnt="5">
        <dgm:presLayoutVars>
          <dgm:chMax val="0"/>
          <dgm:chPref val="0"/>
        </dgm:presLayoutVars>
      </dgm:prSet>
      <dgm:spPr/>
    </dgm:pt>
    <dgm:pt modelId="{8382FB71-379A-4A42-BEC2-AAF439B565D5}" type="pres">
      <dgm:prSet presAssocID="{57B30C7E-2C98-474C-972A-4A9F013596F6}" presName="desTx" presStyleLbl="alignAccFollowNode1" presStyleIdx="1" presStyleCnt="5">
        <dgm:presLayoutVars/>
      </dgm:prSet>
      <dgm:spPr/>
    </dgm:pt>
    <dgm:pt modelId="{CEAD898F-DA15-46A5-A07C-10D30E78B5E8}" type="pres">
      <dgm:prSet presAssocID="{7F14057D-1A20-4F64-A110-C77AC5F00602}" presName="space" presStyleCnt="0"/>
      <dgm:spPr/>
    </dgm:pt>
    <dgm:pt modelId="{BEA164EE-1450-4AEB-9527-4E22FBF3C1A8}" type="pres">
      <dgm:prSet presAssocID="{0A954AA6-C6B0-4271-8792-CCCE30CE7D69}" presName="composite" presStyleCnt="0"/>
      <dgm:spPr/>
    </dgm:pt>
    <dgm:pt modelId="{6B33ABE5-CEF1-4B39-82C3-F1FC644C0A8F}" type="pres">
      <dgm:prSet presAssocID="{0A954AA6-C6B0-4271-8792-CCCE30CE7D69}" presName="parTx" presStyleLbl="alignNode1" presStyleIdx="2" presStyleCnt="5">
        <dgm:presLayoutVars>
          <dgm:chMax val="0"/>
          <dgm:chPref val="0"/>
        </dgm:presLayoutVars>
      </dgm:prSet>
      <dgm:spPr/>
    </dgm:pt>
    <dgm:pt modelId="{D49AD3F7-B2B6-4709-A43B-C22DEB981B39}" type="pres">
      <dgm:prSet presAssocID="{0A954AA6-C6B0-4271-8792-CCCE30CE7D69}" presName="desTx" presStyleLbl="alignAccFollowNode1" presStyleIdx="2" presStyleCnt="5">
        <dgm:presLayoutVars/>
      </dgm:prSet>
      <dgm:spPr/>
    </dgm:pt>
    <dgm:pt modelId="{C83CA8A9-5873-4873-B14F-2F0E7FB2ABCC}" type="pres">
      <dgm:prSet presAssocID="{7635DF39-FFCE-4F67-A43A-C3F7B847830D}" presName="space" presStyleCnt="0"/>
      <dgm:spPr/>
    </dgm:pt>
    <dgm:pt modelId="{952DF76F-9AB8-4BB6-B004-372FA36D16E3}" type="pres">
      <dgm:prSet presAssocID="{1E1BD5C7-7E98-4E9C-980A-6231C710F86D}" presName="composite" presStyleCnt="0"/>
      <dgm:spPr/>
    </dgm:pt>
    <dgm:pt modelId="{4AE355A7-3A54-47B1-8CB5-F35120F77B1B}" type="pres">
      <dgm:prSet presAssocID="{1E1BD5C7-7E98-4E9C-980A-6231C710F86D}" presName="parTx" presStyleLbl="alignNode1" presStyleIdx="3" presStyleCnt="5">
        <dgm:presLayoutVars>
          <dgm:chMax val="0"/>
          <dgm:chPref val="0"/>
        </dgm:presLayoutVars>
      </dgm:prSet>
      <dgm:spPr/>
    </dgm:pt>
    <dgm:pt modelId="{C0A30CE6-D937-498A-8D1C-AB49CDB4AE52}" type="pres">
      <dgm:prSet presAssocID="{1E1BD5C7-7E98-4E9C-980A-6231C710F86D}" presName="desTx" presStyleLbl="alignAccFollowNode1" presStyleIdx="3" presStyleCnt="5">
        <dgm:presLayoutVars/>
      </dgm:prSet>
      <dgm:spPr/>
    </dgm:pt>
    <dgm:pt modelId="{5F52C0BF-6756-4EC5-B609-DFC97E73A4A5}" type="pres">
      <dgm:prSet presAssocID="{BDC49242-DD3A-494A-A4AF-E750AD6D3DAB}" presName="space" presStyleCnt="0"/>
      <dgm:spPr/>
    </dgm:pt>
    <dgm:pt modelId="{F042507F-C824-490E-948D-BDF8D9C669BD}" type="pres">
      <dgm:prSet presAssocID="{13416990-6629-4AE4-B0B2-7DE8418884DB}" presName="composite" presStyleCnt="0"/>
      <dgm:spPr/>
    </dgm:pt>
    <dgm:pt modelId="{1D3D5FCC-5789-4468-99A6-5D6A676B6013}" type="pres">
      <dgm:prSet presAssocID="{13416990-6629-4AE4-B0B2-7DE8418884DB}" presName="parTx" presStyleLbl="alignNode1" presStyleIdx="4" presStyleCnt="5">
        <dgm:presLayoutVars>
          <dgm:chMax val="0"/>
          <dgm:chPref val="0"/>
        </dgm:presLayoutVars>
      </dgm:prSet>
      <dgm:spPr/>
    </dgm:pt>
    <dgm:pt modelId="{44C7D37A-568B-4A53-88BE-8330DEF7D4A3}" type="pres">
      <dgm:prSet presAssocID="{13416990-6629-4AE4-B0B2-7DE8418884DB}" presName="desTx" presStyleLbl="alignAccFollowNode1" presStyleIdx="4" presStyleCnt="5">
        <dgm:presLayoutVars/>
      </dgm:prSet>
      <dgm:spPr/>
    </dgm:pt>
  </dgm:ptLst>
  <dgm:cxnLst>
    <dgm:cxn modelId="{4A7F6715-186E-49A7-B901-131CC9610C6D}" srcId="{0DD8915E-DC14-41D6-9BB5-F49E1C265163}" destId="{CEA68BC1-0214-475A-AAEB-F2C106BEDF3D}" srcOrd="0" destOrd="0" parTransId="{D39F5498-D166-4D4F-959E-220D13F281F2}" sibTransId="{D52D63DB-7300-43C9-9B4D-DCAB119753ED}"/>
    <dgm:cxn modelId="{88C0D421-0F9D-49BA-8817-FC936CC87FAC}" type="presOf" srcId="{B45FF3C1-5A75-4E4C-B2B6-84B0FAC421C2}" destId="{8382FB71-379A-4A42-BEC2-AAF439B565D5}" srcOrd="0" destOrd="0" presId="urn:microsoft.com/office/officeart/2016/7/layout/HorizontalActionList"/>
    <dgm:cxn modelId="{13126A2F-129D-4762-93CF-9798949EB589}" srcId="{0DD8915E-DC14-41D6-9BB5-F49E1C265163}" destId="{57B30C7E-2C98-474C-972A-4A9F013596F6}" srcOrd="1" destOrd="0" parTransId="{3C56CB1B-7905-41E8-90E6-A55A14BA7821}" sibTransId="{7F14057D-1A20-4F64-A110-C77AC5F00602}"/>
    <dgm:cxn modelId="{61DE8435-87FC-4ED8-A1D9-A0E36224C192}" srcId="{0DD8915E-DC14-41D6-9BB5-F49E1C265163}" destId="{0A954AA6-C6B0-4271-8792-CCCE30CE7D69}" srcOrd="2" destOrd="0" parTransId="{81CA91A9-12C9-4000-A833-6528B617CCA1}" sibTransId="{7635DF39-FFCE-4F67-A43A-C3F7B847830D}"/>
    <dgm:cxn modelId="{DA65D739-98AB-49B5-B28F-78D06B43157F}" srcId="{1E1BD5C7-7E98-4E9C-980A-6231C710F86D}" destId="{A0B60079-4AAF-49AC-8F08-8A2DFAEE29DB}" srcOrd="0" destOrd="0" parTransId="{94E190C2-DE76-4E92-9B8B-12C8AC85398D}" sibTransId="{B3783AFC-A7BD-4A0E-8A53-49FBB33EB50F}"/>
    <dgm:cxn modelId="{711E093C-AD42-45A4-8D40-A2D39702062E}" srcId="{13416990-6629-4AE4-B0B2-7DE8418884DB}" destId="{8FE81FEC-2664-411F-AEB3-065F29F52751}" srcOrd="0" destOrd="0" parTransId="{BCBC007E-0269-421B-9C41-DE26D5C3A822}" sibTransId="{80230EB7-7230-4881-A631-309C07417378}"/>
    <dgm:cxn modelId="{F291143C-5080-4FD6-BEEA-B126FBAFEC70}" srcId="{0DD8915E-DC14-41D6-9BB5-F49E1C265163}" destId="{1E1BD5C7-7E98-4E9C-980A-6231C710F86D}" srcOrd="3" destOrd="0" parTransId="{63D0BD99-D324-4743-A063-0F16264E6A03}" sibTransId="{BDC49242-DD3A-494A-A4AF-E750AD6D3DAB}"/>
    <dgm:cxn modelId="{7AF7564A-7BD3-438E-9B3C-14BD86824042}" type="presOf" srcId="{57B30C7E-2C98-474C-972A-4A9F013596F6}" destId="{1F484571-9C36-4EBC-94E8-740ECF59A9E8}" srcOrd="0" destOrd="0" presId="urn:microsoft.com/office/officeart/2016/7/layout/HorizontalActionList"/>
    <dgm:cxn modelId="{6AFDC150-9F77-4A36-A180-B36F17F720D5}" type="presOf" srcId="{1E1BD5C7-7E98-4E9C-980A-6231C710F86D}" destId="{4AE355A7-3A54-47B1-8CB5-F35120F77B1B}" srcOrd="0" destOrd="0" presId="urn:microsoft.com/office/officeart/2016/7/layout/HorizontalActionList"/>
    <dgm:cxn modelId="{9C4BCC70-6D73-47C9-B488-C135FF971FCD}" type="presOf" srcId="{13416990-6629-4AE4-B0B2-7DE8418884DB}" destId="{1D3D5FCC-5789-4468-99A6-5D6A676B6013}" srcOrd="0" destOrd="0" presId="urn:microsoft.com/office/officeart/2016/7/layout/HorizontalActionList"/>
    <dgm:cxn modelId="{E6E94786-140A-4645-ACBD-B11A56308E02}" srcId="{CEA68BC1-0214-475A-AAEB-F2C106BEDF3D}" destId="{6E78410F-604C-43A6-A991-1F6A0685C76E}" srcOrd="0" destOrd="0" parTransId="{B87758DC-95B9-415D-8FA2-3A592F03EEB6}" sibTransId="{81ADE71D-3BBC-45B9-8FE7-89C53F21FB8E}"/>
    <dgm:cxn modelId="{77938B8A-5AD8-4A5E-A030-55E04EAC32E6}" type="presOf" srcId="{6E78410F-604C-43A6-A991-1F6A0685C76E}" destId="{910C52EF-D1F5-4581-A150-24B263AF9343}" srcOrd="0" destOrd="0" presId="urn:microsoft.com/office/officeart/2016/7/layout/HorizontalActionList"/>
    <dgm:cxn modelId="{E440549C-0098-4200-80A6-FF88137F160F}" type="presOf" srcId="{0DD8915E-DC14-41D6-9BB5-F49E1C265163}" destId="{917788B4-4702-452B-A9BF-BD370AC7C91D}" srcOrd="0" destOrd="0" presId="urn:microsoft.com/office/officeart/2016/7/layout/HorizontalActionList"/>
    <dgm:cxn modelId="{B33405B2-B51D-4E21-BC61-F0A17B517544}" type="presOf" srcId="{A0B60079-4AAF-49AC-8F08-8A2DFAEE29DB}" destId="{C0A30CE6-D937-498A-8D1C-AB49CDB4AE52}" srcOrd="0" destOrd="0" presId="urn:microsoft.com/office/officeart/2016/7/layout/HorizontalActionList"/>
    <dgm:cxn modelId="{D6AF6FC0-4B56-4246-AC09-69D41F1CFC6B}" srcId="{57B30C7E-2C98-474C-972A-4A9F013596F6}" destId="{B45FF3C1-5A75-4E4C-B2B6-84B0FAC421C2}" srcOrd="0" destOrd="0" parTransId="{34A81C80-FF70-48EA-B442-BDB1EF403754}" sibTransId="{5B9815BA-8A8F-4251-B182-AD39A4FE26DD}"/>
    <dgm:cxn modelId="{B4983ACB-8E8C-4A2A-9B18-8617D7E17A77}" type="presOf" srcId="{838BD54C-88AD-40D7-AF5F-AB65EB0898A5}" destId="{D49AD3F7-B2B6-4709-A43B-C22DEB981B39}" srcOrd="0" destOrd="0" presId="urn:microsoft.com/office/officeart/2016/7/layout/HorizontalActionList"/>
    <dgm:cxn modelId="{F287A5D1-1293-47FF-AD35-F35BD7DB7217}" type="presOf" srcId="{8FE81FEC-2664-411F-AEB3-065F29F52751}" destId="{44C7D37A-568B-4A53-88BE-8330DEF7D4A3}" srcOrd="0" destOrd="0" presId="urn:microsoft.com/office/officeart/2016/7/layout/HorizontalActionList"/>
    <dgm:cxn modelId="{9AF54BDB-DAB3-4B24-A529-369FFC39451F}" type="presOf" srcId="{0A954AA6-C6B0-4271-8792-CCCE30CE7D69}" destId="{6B33ABE5-CEF1-4B39-82C3-F1FC644C0A8F}" srcOrd="0" destOrd="0" presId="urn:microsoft.com/office/officeart/2016/7/layout/HorizontalActionList"/>
    <dgm:cxn modelId="{E3F2F5EC-16B1-4C58-9182-F30E78C8D17D}" type="presOf" srcId="{CEA68BC1-0214-475A-AAEB-F2C106BEDF3D}" destId="{80A1A6DF-0273-4C9F-A1CF-A320F9DB6FD1}" srcOrd="0" destOrd="0" presId="urn:microsoft.com/office/officeart/2016/7/layout/HorizontalActionList"/>
    <dgm:cxn modelId="{122438FB-0EB1-4DC7-B97A-C5EDE3236321}" srcId="{0A954AA6-C6B0-4271-8792-CCCE30CE7D69}" destId="{838BD54C-88AD-40D7-AF5F-AB65EB0898A5}" srcOrd="0" destOrd="0" parTransId="{FD106F30-FED7-4A4D-9063-A51FC1861B8D}" sibTransId="{C5AC6457-3C00-4583-9061-8DA5017D63FF}"/>
    <dgm:cxn modelId="{88C7DEFE-ACEF-4A9F-B154-781CBBFCBE18}" srcId="{0DD8915E-DC14-41D6-9BB5-F49E1C265163}" destId="{13416990-6629-4AE4-B0B2-7DE8418884DB}" srcOrd="4" destOrd="0" parTransId="{180D8207-97DB-48B4-AFB6-E1571502D51D}" sibTransId="{355D6E8A-518E-4B49-955A-8C7CE0CBDA24}"/>
    <dgm:cxn modelId="{33ECD332-58AF-4E88-A500-D1240A9110AD}" type="presParOf" srcId="{917788B4-4702-452B-A9BF-BD370AC7C91D}" destId="{54C7622E-B3EE-4BFC-B751-4B261C400F01}" srcOrd="0" destOrd="0" presId="urn:microsoft.com/office/officeart/2016/7/layout/HorizontalActionList"/>
    <dgm:cxn modelId="{235818C5-3573-4908-AEE0-3A7896555462}" type="presParOf" srcId="{54C7622E-B3EE-4BFC-B751-4B261C400F01}" destId="{80A1A6DF-0273-4C9F-A1CF-A320F9DB6FD1}" srcOrd="0" destOrd="0" presId="urn:microsoft.com/office/officeart/2016/7/layout/HorizontalActionList"/>
    <dgm:cxn modelId="{33438145-C485-436C-AD90-2BC58FD45BD2}" type="presParOf" srcId="{54C7622E-B3EE-4BFC-B751-4B261C400F01}" destId="{910C52EF-D1F5-4581-A150-24B263AF9343}" srcOrd="1" destOrd="0" presId="urn:microsoft.com/office/officeart/2016/7/layout/HorizontalActionList"/>
    <dgm:cxn modelId="{0EA76779-6AA3-4942-8892-7B9CDEB74548}" type="presParOf" srcId="{917788B4-4702-452B-A9BF-BD370AC7C91D}" destId="{06DEF15E-2A95-4424-9CA3-93FFF5A22F97}" srcOrd="1" destOrd="0" presId="urn:microsoft.com/office/officeart/2016/7/layout/HorizontalActionList"/>
    <dgm:cxn modelId="{57A61824-4682-4CED-A1C9-A568972EE94D}" type="presParOf" srcId="{917788B4-4702-452B-A9BF-BD370AC7C91D}" destId="{0D1CB9BF-C612-4FA5-A8ED-CBAA77D93857}" srcOrd="2" destOrd="0" presId="urn:microsoft.com/office/officeart/2016/7/layout/HorizontalActionList"/>
    <dgm:cxn modelId="{7A2FA531-FB20-457D-BFF0-44C485415D15}" type="presParOf" srcId="{0D1CB9BF-C612-4FA5-A8ED-CBAA77D93857}" destId="{1F484571-9C36-4EBC-94E8-740ECF59A9E8}" srcOrd="0" destOrd="0" presId="urn:microsoft.com/office/officeart/2016/7/layout/HorizontalActionList"/>
    <dgm:cxn modelId="{9BCEDA81-6667-4C17-AFA8-2C42082BF207}" type="presParOf" srcId="{0D1CB9BF-C612-4FA5-A8ED-CBAA77D93857}" destId="{8382FB71-379A-4A42-BEC2-AAF439B565D5}" srcOrd="1" destOrd="0" presId="urn:microsoft.com/office/officeart/2016/7/layout/HorizontalActionList"/>
    <dgm:cxn modelId="{5A057344-D843-4EDB-84B0-60D5D1347B9F}" type="presParOf" srcId="{917788B4-4702-452B-A9BF-BD370AC7C91D}" destId="{CEAD898F-DA15-46A5-A07C-10D30E78B5E8}" srcOrd="3" destOrd="0" presId="urn:microsoft.com/office/officeart/2016/7/layout/HorizontalActionList"/>
    <dgm:cxn modelId="{8508FC8E-9136-4A97-9AA3-FFDDDB3B40AE}" type="presParOf" srcId="{917788B4-4702-452B-A9BF-BD370AC7C91D}" destId="{BEA164EE-1450-4AEB-9527-4E22FBF3C1A8}" srcOrd="4" destOrd="0" presId="urn:microsoft.com/office/officeart/2016/7/layout/HorizontalActionList"/>
    <dgm:cxn modelId="{657D2BC0-01E3-4AB6-A185-AF8A8BDB41EA}" type="presParOf" srcId="{BEA164EE-1450-4AEB-9527-4E22FBF3C1A8}" destId="{6B33ABE5-CEF1-4B39-82C3-F1FC644C0A8F}" srcOrd="0" destOrd="0" presId="urn:microsoft.com/office/officeart/2016/7/layout/HorizontalActionList"/>
    <dgm:cxn modelId="{D58411C6-0DF5-4662-9901-DA23240E83B9}" type="presParOf" srcId="{BEA164EE-1450-4AEB-9527-4E22FBF3C1A8}" destId="{D49AD3F7-B2B6-4709-A43B-C22DEB981B39}" srcOrd="1" destOrd="0" presId="urn:microsoft.com/office/officeart/2016/7/layout/HorizontalActionList"/>
    <dgm:cxn modelId="{3F6A4F5F-E2A5-4931-86E6-12BB70DD5E96}" type="presParOf" srcId="{917788B4-4702-452B-A9BF-BD370AC7C91D}" destId="{C83CA8A9-5873-4873-B14F-2F0E7FB2ABCC}" srcOrd="5" destOrd="0" presId="urn:microsoft.com/office/officeart/2016/7/layout/HorizontalActionList"/>
    <dgm:cxn modelId="{4C32C92D-DDF9-49A1-AF89-0235CF9C71B7}" type="presParOf" srcId="{917788B4-4702-452B-A9BF-BD370AC7C91D}" destId="{952DF76F-9AB8-4BB6-B004-372FA36D16E3}" srcOrd="6" destOrd="0" presId="urn:microsoft.com/office/officeart/2016/7/layout/HorizontalActionList"/>
    <dgm:cxn modelId="{57417539-B51B-4234-AEE5-F533ECC107BB}" type="presParOf" srcId="{952DF76F-9AB8-4BB6-B004-372FA36D16E3}" destId="{4AE355A7-3A54-47B1-8CB5-F35120F77B1B}" srcOrd="0" destOrd="0" presId="urn:microsoft.com/office/officeart/2016/7/layout/HorizontalActionList"/>
    <dgm:cxn modelId="{17742994-33B7-461E-8138-938D77B15D79}" type="presParOf" srcId="{952DF76F-9AB8-4BB6-B004-372FA36D16E3}" destId="{C0A30CE6-D937-498A-8D1C-AB49CDB4AE52}" srcOrd="1" destOrd="0" presId="urn:microsoft.com/office/officeart/2016/7/layout/HorizontalActionList"/>
    <dgm:cxn modelId="{63E4F875-88CC-449C-98C8-8CCD36740115}" type="presParOf" srcId="{917788B4-4702-452B-A9BF-BD370AC7C91D}" destId="{5F52C0BF-6756-4EC5-B609-DFC97E73A4A5}" srcOrd="7" destOrd="0" presId="urn:microsoft.com/office/officeart/2016/7/layout/HorizontalActionList"/>
    <dgm:cxn modelId="{008A04F8-CCA8-463D-A028-8F7B8B5DED82}" type="presParOf" srcId="{917788B4-4702-452B-A9BF-BD370AC7C91D}" destId="{F042507F-C824-490E-948D-BDF8D9C669BD}" srcOrd="8" destOrd="0" presId="urn:microsoft.com/office/officeart/2016/7/layout/HorizontalActionList"/>
    <dgm:cxn modelId="{1AE7904C-A54A-4252-8559-6AFDB410BC10}" type="presParOf" srcId="{F042507F-C824-490E-948D-BDF8D9C669BD}" destId="{1D3D5FCC-5789-4468-99A6-5D6A676B6013}" srcOrd="0" destOrd="0" presId="urn:microsoft.com/office/officeart/2016/7/layout/HorizontalActionList"/>
    <dgm:cxn modelId="{52C4214A-785F-4BE4-BD04-5A0C4ABD5272}" type="presParOf" srcId="{F042507F-C824-490E-948D-BDF8D9C669BD}" destId="{44C7D37A-568B-4A53-88BE-8330DEF7D4A3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1352523" y="696326"/>
          <a:ext cx="2074446" cy="2074446"/>
        </a:xfrm>
        <a:prstGeom prst="rect">
          <a:avLst/>
        </a:prstGeom>
        <a:blipFill dpi="0" rotWithShape="1"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1034964" y="2997319"/>
          <a:ext cx="2692321" cy="121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2000" b="1" kern="1200" dirty="0">
              <a:solidFill>
                <a:schemeClr val="accent5"/>
              </a:solidFill>
            </a:rPr>
            <a:t>M</a:t>
          </a:r>
          <a:r>
            <a:rPr lang="en-US" sz="2000" b="1" kern="1200" baseline="30000" dirty="0">
              <a:solidFill>
                <a:schemeClr val="accent5"/>
              </a:solidFill>
            </a:rPr>
            <a:t>a</a:t>
          </a:r>
          <a:r>
            <a:rPr lang="en-US" sz="2000" b="1" kern="1200" dirty="0">
              <a:solidFill>
                <a:schemeClr val="accent5"/>
              </a:solidFill>
            </a:rPr>
            <a:t> Virginia González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800" b="1" kern="1200" dirty="0">
              <a:solidFill>
                <a:schemeClr val="tx1"/>
              </a:solidFill>
            </a:rPr>
            <a:t>CONICET Argentina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s-ES" sz="1800" b="0" kern="1200" dirty="0"/>
            <a:t>@VirGonzalez</a:t>
          </a:r>
          <a:endParaRPr lang="en-US" sz="1400" b="0" kern="1200" dirty="0">
            <a:solidFill>
              <a:sysClr val="windowText" lastClr="000000"/>
            </a:solidFill>
            <a:latin typeface="+mn-lt"/>
          </a:endParaRPr>
        </a:p>
      </dsp:txBody>
      <dsp:txXfrm>
        <a:off x="1034964" y="2997319"/>
        <a:ext cx="2692321" cy="1217448"/>
      </dsp:txXfrm>
    </dsp:sp>
    <dsp:sp modelId="{7D166BBB-55AF-452C-B9A0-94A1EE55FF4F}">
      <dsp:nvSpPr>
        <dsp:cNvPr id="0" name=""/>
        <dsp:cNvSpPr/>
      </dsp:nvSpPr>
      <dsp:spPr>
        <a:xfrm>
          <a:off x="1196864" y="3394708"/>
          <a:ext cx="2368520" cy="598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4288814" y="643940"/>
          <a:ext cx="2074446" cy="2074446"/>
        </a:xfrm>
        <a:prstGeom prst="rect">
          <a:avLst/>
        </a:prstGeom>
        <a:blipFill dpi="0" rotWithShape="1">
          <a:blip xmlns:r="http://schemas.openxmlformats.org/officeDocument/2006/relationships"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4141777" y="3010729"/>
          <a:ext cx="2368520" cy="483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2000" b="1" kern="1200" dirty="0">
              <a:solidFill>
                <a:schemeClr val="accent5"/>
              </a:solidFill>
            </a:rPr>
            <a:t>Giuliano </a:t>
          </a:r>
          <a:r>
            <a:rPr lang="en-US" sz="2000" b="1" kern="1200" dirty="0" err="1">
              <a:solidFill>
                <a:schemeClr val="accent5"/>
              </a:solidFill>
            </a:rPr>
            <a:t>Camilletti</a:t>
          </a:r>
          <a:endParaRPr lang="en-US" sz="2000" b="1" kern="1200" dirty="0">
            <a:solidFill>
              <a:schemeClr val="accent5"/>
            </a:solidFill>
          </a:endParaRP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800" b="1" kern="1200" dirty="0">
              <a:solidFill>
                <a:schemeClr val="tx1"/>
              </a:solidFill>
            </a:rPr>
            <a:t>CONICET Argentina</a:t>
          </a:r>
          <a:endParaRPr lang="es-ES" sz="1800" b="0" kern="1200" dirty="0"/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s-ES" sz="2000" b="0" kern="1200" dirty="0"/>
            <a:t>@giuliano_gc</a:t>
          </a:r>
          <a:endParaRPr lang="en-US" sz="1600" b="0" kern="1200" dirty="0">
            <a:solidFill>
              <a:schemeClr val="tx1"/>
            </a:solidFill>
            <a:latin typeface="+mn-lt"/>
          </a:endParaRPr>
        </a:p>
      </dsp:txBody>
      <dsp:txXfrm>
        <a:off x="4141777" y="3010729"/>
        <a:ext cx="2368520" cy="483260"/>
      </dsp:txXfrm>
    </dsp:sp>
    <dsp:sp modelId="{1223E777-77CB-4A9A-BF21-12B513842696}">
      <dsp:nvSpPr>
        <dsp:cNvPr id="0" name=""/>
        <dsp:cNvSpPr/>
      </dsp:nvSpPr>
      <dsp:spPr>
        <a:xfrm>
          <a:off x="4141777" y="3394708"/>
          <a:ext cx="2368520" cy="598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7071826" y="643940"/>
          <a:ext cx="2074446" cy="2074446"/>
        </a:xfrm>
        <a:prstGeom prst="rect">
          <a:avLst/>
        </a:prstGeom>
        <a:blipFill dpi="0" rotWithShape="1"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6924789" y="3036608"/>
          <a:ext cx="2368520" cy="483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2000" b="1" kern="1200" dirty="0">
              <a:solidFill>
                <a:schemeClr val="accent5"/>
              </a:solidFill>
            </a:rPr>
            <a:t>Suzan A Cordova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800" kern="1200" dirty="0"/>
            <a:t>University of Texas </a:t>
          </a:r>
          <a:endParaRPr lang="en-US" sz="1800" b="1" kern="1200" dirty="0">
            <a:solidFill>
              <a:schemeClr val="accent5"/>
            </a:solidFill>
          </a:endParaRP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2000" b="0" kern="1200" dirty="0"/>
            <a:t>@keren_luar</a:t>
          </a:r>
          <a:endParaRPr lang="en-US" sz="1600" b="0" kern="1200" dirty="0">
            <a:solidFill>
              <a:schemeClr val="tx1"/>
            </a:solidFill>
            <a:latin typeface="+mn-lt"/>
          </a:endParaRPr>
        </a:p>
      </dsp:txBody>
      <dsp:txXfrm>
        <a:off x="6924789" y="3036608"/>
        <a:ext cx="2368520" cy="483260"/>
      </dsp:txXfrm>
    </dsp:sp>
    <dsp:sp modelId="{EE420F84-477D-4635-BEF8-66426E9A259D}">
      <dsp:nvSpPr>
        <dsp:cNvPr id="0" name=""/>
        <dsp:cNvSpPr/>
      </dsp:nvSpPr>
      <dsp:spPr>
        <a:xfrm>
          <a:off x="7258774" y="2525032"/>
          <a:ext cx="2368520" cy="598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A1A6DF-0273-4C9F-A1CF-A320F9DB6FD1}">
      <dsp:nvSpPr>
        <dsp:cNvPr id="0" name=""/>
        <dsp:cNvSpPr/>
      </dsp:nvSpPr>
      <dsp:spPr>
        <a:xfrm>
          <a:off x="10186" y="311988"/>
          <a:ext cx="2089564" cy="62686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22" tIns="165122" rIns="165122" bIns="165122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+mj-lt"/>
              <a:ea typeface="Calibri" charset="0"/>
              <a:cs typeface="Calibri" charset="0"/>
            </a:rPr>
            <a:t>Lunes</a:t>
          </a:r>
          <a:endParaRPr lang="en-US" sz="2100" b="1" kern="1200" dirty="0">
            <a:latin typeface="+mj-lt"/>
          </a:endParaRPr>
        </a:p>
      </dsp:txBody>
      <dsp:txXfrm>
        <a:off x="10186" y="311988"/>
        <a:ext cx="2089564" cy="626869"/>
      </dsp:txXfrm>
    </dsp:sp>
    <dsp:sp modelId="{910C52EF-D1F5-4581-A150-24B263AF9343}">
      <dsp:nvSpPr>
        <dsp:cNvPr id="0" name=""/>
        <dsp:cNvSpPr/>
      </dsp:nvSpPr>
      <dsp:spPr>
        <a:xfrm>
          <a:off x="10186" y="938858"/>
          <a:ext cx="2089564" cy="309096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 err="1"/>
            <a:t>Crear</a:t>
          </a:r>
          <a:r>
            <a:rPr lang="en-US" sz="1800" b="0" i="0" kern="1200" dirty="0"/>
            <a:t> </a:t>
          </a:r>
          <a:r>
            <a:rPr lang="en-US" sz="1800" b="0" i="0" kern="1200" dirty="0" err="1"/>
            <a:t>el</a:t>
          </a:r>
          <a:r>
            <a:rPr lang="en-US" sz="1800" b="0" i="0" kern="1200" dirty="0"/>
            <a:t> </a:t>
          </a:r>
          <a:r>
            <a:rPr lang="en-US" sz="1800" b="0" i="0" kern="1200" dirty="0" err="1"/>
            <a:t>repositorio</a:t>
          </a:r>
          <a:r>
            <a:rPr lang="en-US" sz="1800" b="0" i="0" kern="1200" dirty="0"/>
            <a:t> de GitHub </a:t>
          </a:r>
          <a:r>
            <a:rPr lang="en-US" sz="1800" b="0" i="0" kern="1200" dirty="0" err="1"/>
            <a:t>comú</a:t>
          </a:r>
          <a:endParaRPr lang="en-US" sz="1800" b="0" i="0" kern="1200" dirty="0"/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0" i="0" kern="1200" dirty="0"/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 err="1"/>
            <a:t>Limpiar</a:t>
          </a:r>
          <a:r>
            <a:rPr lang="en-US" sz="1800" b="0" i="0" kern="1200" dirty="0"/>
            <a:t> y organizer </a:t>
          </a:r>
          <a:r>
            <a:rPr lang="en-US" sz="1800" b="0" i="0" kern="1200" dirty="0" err="1"/>
            <a:t>los</a:t>
          </a:r>
          <a:r>
            <a:rPr lang="en-US" sz="1800" b="0" i="0" kern="1200" dirty="0"/>
            <a:t> </a:t>
          </a:r>
          <a:r>
            <a:rPr lang="en-US" sz="1800" b="0" i="0" kern="1200" dirty="0" err="1"/>
            <a:t>datos</a:t>
          </a:r>
          <a:r>
            <a:rPr lang="en-US" sz="1800" b="0" i="0" kern="1200" dirty="0"/>
            <a:t> de </a:t>
          </a:r>
          <a:r>
            <a:rPr lang="en-US" sz="1800" b="0" i="0" kern="1200" dirty="0" err="1"/>
            <a:t>temperatura</a:t>
          </a:r>
          <a:r>
            <a:rPr lang="en-US" sz="1800" b="0" i="0" kern="1200" dirty="0"/>
            <a:t> y de NDVI</a:t>
          </a:r>
        </a:p>
      </dsp:txBody>
      <dsp:txXfrm>
        <a:off x="10186" y="938858"/>
        <a:ext cx="2089564" cy="3090965"/>
      </dsp:txXfrm>
    </dsp:sp>
    <dsp:sp modelId="{1F484571-9C36-4EBC-94E8-740ECF59A9E8}">
      <dsp:nvSpPr>
        <dsp:cNvPr id="0" name=""/>
        <dsp:cNvSpPr/>
      </dsp:nvSpPr>
      <dsp:spPr>
        <a:xfrm>
          <a:off x="2207646" y="311988"/>
          <a:ext cx="2089564" cy="626869"/>
        </a:xfrm>
        <a:prstGeom prst="rect">
          <a:avLst/>
        </a:prstGeom>
        <a:solidFill>
          <a:schemeClr val="accent2">
            <a:hueOff val="469008"/>
            <a:satOff val="8545"/>
            <a:lumOff val="1863"/>
            <a:alphaOff val="0"/>
          </a:schemeClr>
        </a:solidFill>
        <a:ln w="12700" cap="flat" cmpd="sng" algn="ctr">
          <a:solidFill>
            <a:schemeClr val="accent2">
              <a:hueOff val="469008"/>
              <a:satOff val="8545"/>
              <a:lumOff val="18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22" tIns="165122" rIns="165122" bIns="165122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+mj-lt"/>
              <a:ea typeface="Calibri" charset="0"/>
              <a:cs typeface="Calibri" charset="0"/>
            </a:rPr>
            <a:t>Martes</a:t>
          </a:r>
        </a:p>
      </dsp:txBody>
      <dsp:txXfrm>
        <a:off x="2207646" y="311988"/>
        <a:ext cx="2089564" cy="626869"/>
      </dsp:txXfrm>
    </dsp:sp>
    <dsp:sp modelId="{8382FB71-379A-4A42-BEC2-AAF439B565D5}">
      <dsp:nvSpPr>
        <dsp:cNvPr id="0" name=""/>
        <dsp:cNvSpPr/>
      </dsp:nvSpPr>
      <dsp:spPr>
        <a:xfrm>
          <a:off x="2207646" y="938858"/>
          <a:ext cx="2089564" cy="3090965"/>
        </a:xfrm>
        <a:prstGeom prst="rect">
          <a:avLst/>
        </a:prstGeom>
        <a:solidFill>
          <a:schemeClr val="accent2">
            <a:tint val="40000"/>
            <a:alpha val="90000"/>
            <a:hueOff val="699602"/>
            <a:satOff val="10600"/>
            <a:lumOff val="9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699602"/>
              <a:satOff val="10600"/>
              <a:lumOff val="9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 err="1"/>
            <a:t>Crear</a:t>
          </a:r>
          <a:r>
            <a:rPr lang="en-US" sz="1800" b="0" i="0" kern="1200" dirty="0"/>
            <a:t> las </a:t>
          </a:r>
          <a:r>
            <a:rPr lang="en-US" sz="1800" b="0" i="0" kern="1200" dirty="0" err="1"/>
            <a:t>visualizaciones</a:t>
          </a:r>
          <a:r>
            <a:rPr lang="en-US" sz="1800" b="0" i="0" kern="1200" dirty="0"/>
            <a:t> </a:t>
          </a:r>
          <a:r>
            <a:rPr lang="en-US" sz="1800" b="0" i="0" kern="1200" dirty="0" err="1"/>
            <a:t>gráficas</a:t>
          </a:r>
          <a:r>
            <a:rPr lang="en-US" sz="1800" b="0" i="0" kern="1200" dirty="0"/>
            <a:t> y </a:t>
          </a:r>
          <a:r>
            <a:rPr lang="en-US" sz="1800" b="0" i="0" kern="1200" dirty="0" err="1"/>
            <a:t>realizar</a:t>
          </a:r>
          <a:r>
            <a:rPr lang="en-US" sz="1800" b="0" i="0" kern="1200" dirty="0"/>
            <a:t> </a:t>
          </a:r>
          <a:r>
            <a:rPr lang="en-US" sz="1800" b="0" i="0" kern="1200" dirty="0" err="1"/>
            <a:t>análisis</a:t>
          </a:r>
          <a:r>
            <a:rPr lang="en-US" sz="1800" b="0" i="0" kern="1200" dirty="0"/>
            <a:t> de </a:t>
          </a:r>
          <a:r>
            <a:rPr lang="en-US" sz="1800" b="0" i="0" kern="1200" dirty="0" err="1"/>
            <a:t>temperaturas</a:t>
          </a:r>
          <a:endParaRPr lang="en-US" sz="18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2207646" y="938858"/>
        <a:ext cx="2089564" cy="3090965"/>
      </dsp:txXfrm>
    </dsp:sp>
    <dsp:sp modelId="{6B33ABE5-CEF1-4B39-82C3-F1FC644C0A8F}">
      <dsp:nvSpPr>
        <dsp:cNvPr id="0" name=""/>
        <dsp:cNvSpPr/>
      </dsp:nvSpPr>
      <dsp:spPr>
        <a:xfrm>
          <a:off x="4405105" y="311988"/>
          <a:ext cx="2089564" cy="626869"/>
        </a:xfrm>
        <a:prstGeom prst="rect">
          <a:avLst/>
        </a:prstGeom>
        <a:solidFill>
          <a:schemeClr val="accent2">
            <a:hueOff val="938015"/>
            <a:satOff val="17090"/>
            <a:lumOff val="3726"/>
            <a:alphaOff val="0"/>
          </a:schemeClr>
        </a:solidFill>
        <a:ln w="12700" cap="flat" cmpd="sng" algn="ctr">
          <a:solidFill>
            <a:schemeClr val="accent2">
              <a:hueOff val="938015"/>
              <a:satOff val="17090"/>
              <a:lumOff val="3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22" tIns="165122" rIns="165122" bIns="16512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 err="1">
              <a:latin typeface="+mj-lt"/>
              <a:ea typeface="Calibri" charset="0"/>
              <a:cs typeface="Calibri" charset="0"/>
            </a:rPr>
            <a:t>Miércoles</a:t>
          </a:r>
          <a:endParaRPr lang="en-US" sz="2100" b="1" kern="1200" dirty="0">
            <a:latin typeface="+mj-lt"/>
            <a:ea typeface="Calibri" charset="0"/>
            <a:cs typeface="Calibri" charset="0"/>
          </a:endParaRPr>
        </a:p>
      </dsp:txBody>
      <dsp:txXfrm>
        <a:off x="4405105" y="311988"/>
        <a:ext cx="2089564" cy="626869"/>
      </dsp:txXfrm>
    </dsp:sp>
    <dsp:sp modelId="{D49AD3F7-B2B6-4709-A43B-C22DEB981B39}">
      <dsp:nvSpPr>
        <dsp:cNvPr id="0" name=""/>
        <dsp:cNvSpPr/>
      </dsp:nvSpPr>
      <dsp:spPr>
        <a:xfrm>
          <a:off x="4405105" y="938858"/>
          <a:ext cx="2089564" cy="3090965"/>
        </a:xfrm>
        <a:prstGeom prst="rect">
          <a:avLst/>
        </a:prstGeom>
        <a:solidFill>
          <a:schemeClr val="accent2">
            <a:tint val="40000"/>
            <a:alpha val="90000"/>
            <a:hueOff val="1399204"/>
            <a:satOff val="21201"/>
            <a:lumOff val="191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399204"/>
              <a:satOff val="21201"/>
              <a:lumOff val="19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 err="1"/>
            <a:t>Crear</a:t>
          </a:r>
          <a:r>
            <a:rPr lang="en-US" sz="1800" b="0" i="0" kern="1200" dirty="0"/>
            <a:t> las </a:t>
          </a:r>
          <a:r>
            <a:rPr lang="en-US" sz="1800" b="0" i="0" kern="1200" dirty="0" err="1"/>
            <a:t>visualizaciones</a:t>
          </a:r>
          <a:r>
            <a:rPr lang="en-US" sz="1800" b="0" i="0" kern="1200" dirty="0"/>
            <a:t> </a:t>
          </a:r>
          <a:r>
            <a:rPr lang="en-US" sz="1800" b="0" i="0" kern="1200" dirty="0" err="1"/>
            <a:t>gráficas</a:t>
          </a:r>
          <a:r>
            <a:rPr lang="en-US" sz="1800" b="0" i="0" kern="1200" dirty="0"/>
            <a:t> y </a:t>
          </a:r>
          <a:r>
            <a:rPr lang="en-US" sz="1800" b="0" i="0" kern="1200" dirty="0" err="1"/>
            <a:t>realizar</a:t>
          </a:r>
          <a:r>
            <a:rPr lang="en-US" sz="1800" b="0" i="0" kern="1200" dirty="0"/>
            <a:t> </a:t>
          </a:r>
          <a:r>
            <a:rPr lang="en-US" sz="1800" b="0" i="0" kern="1200" dirty="0" err="1"/>
            <a:t>análisis</a:t>
          </a:r>
          <a:r>
            <a:rPr lang="en-US" sz="1800" b="0" i="0" kern="1200" dirty="0"/>
            <a:t> de NDVI</a:t>
          </a:r>
          <a:endParaRPr lang="en-US" sz="18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4405105" y="938858"/>
        <a:ext cx="2089564" cy="3090965"/>
      </dsp:txXfrm>
    </dsp:sp>
    <dsp:sp modelId="{4AE355A7-3A54-47B1-8CB5-F35120F77B1B}">
      <dsp:nvSpPr>
        <dsp:cNvPr id="0" name=""/>
        <dsp:cNvSpPr/>
      </dsp:nvSpPr>
      <dsp:spPr>
        <a:xfrm>
          <a:off x="6602564" y="311988"/>
          <a:ext cx="2089564" cy="626869"/>
        </a:xfrm>
        <a:prstGeom prst="rect">
          <a:avLst/>
        </a:prstGeom>
        <a:solidFill>
          <a:schemeClr val="accent2">
            <a:hueOff val="1407023"/>
            <a:satOff val="25635"/>
            <a:lumOff val="5589"/>
            <a:alphaOff val="0"/>
          </a:schemeClr>
        </a:solidFill>
        <a:ln w="12700" cap="flat" cmpd="sng" algn="ctr">
          <a:solidFill>
            <a:schemeClr val="accent2">
              <a:hueOff val="1407023"/>
              <a:satOff val="25635"/>
              <a:lumOff val="55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22" tIns="165122" rIns="165122" bIns="165122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+mj-lt"/>
              <a:ea typeface="Calibri" charset="0"/>
              <a:cs typeface="Calibri" charset="0"/>
            </a:rPr>
            <a:t>Jueves</a:t>
          </a:r>
        </a:p>
      </dsp:txBody>
      <dsp:txXfrm>
        <a:off x="6602564" y="311988"/>
        <a:ext cx="2089564" cy="626869"/>
      </dsp:txXfrm>
    </dsp:sp>
    <dsp:sp modelId="{C0A30CE6-D937-498A-8D1C-AB49CDB4AE52}">
      <dsp:nvSpPr>
        <dsp:cNvPr id="0" name=""/>
        <dsp:cNvSpPr/>
      </dsp:nvSpPr>
      <dsp:spPr>
        <a:xfrm>
          <a:off x="6602564" y="938858"/>
          <a:ext cx="2089564" cy="3090965"/>
        </a:xfrm>
        <a:prstGeom prst="rect">
          <a:avLst/>
        </a:prstGeom>
        <a:solidFill>
          <a:schemeClr val="accent2">
            <a:tint val="40000"/>
            <a:alpha val="90000"/>
            <a:hueOff val="2098805"/>
            <a:satOff val="31801"/>
            <a:lumOff val="2868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2098805"/>
              <a:satOff val="31801"/>
              <a:lumOff val="286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 err="1"/>
            <a:t>Resultados</a:t>
          </a:r>
          <a:r>
            <a:rPr lang="en-US" sz="1800" b="0" i="0" kern="1200" dirty="0"/>
            <a:t> finales, </a:t>
          </a:r>
          <a:r>
            <a:rPr lang="en-US" sz="1800" b="0" i="0" kern="1200" dirty="0" err="1"/>
            <a:t>interpretaciones</a:t>
          </a:r>
          <a:r>
            <a:rPr lang="en-US" sz="1800" b="0" i="0" kern="1200" dirty="0"/>
            <a:t> y </a:t>
          </a:r>
          <a:r>
            <a:rPr lang="en-US" sz="1800" b="0" i="0" kern="1200" dirty="0" err="1"/>
            <a:t>presentación</a:t>
          </a:r>
          <a:endParaRPr lang="en-US" sz="18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6602564" y="938858"/>
        <a:ext cx="2089564" cy="3090965"/>
      </dsp:txXfrm>
    </dsp:sp>
    <dsp:sp modelId="{1D3D5FCC-5789-4468-99A6-5D6A676B6013}">
      <dsp:nvSpPr>
        <dsp:cNvPr id="0" name=""/>
        <dsp:cNvSpPr/>
      </dsp:nvSpPr>
      <dsp:spPr>
        <a:xfrm>
          <a:off x="8800023" y="311988"/>
          <a:ext cx="2089564" cy="626869"/>
        </a:xfrm>
        <a:prstGeom prst="rect">
          <a:avLst/>
        </a:prstGeom>
        <a:solidFill>
          <a:schemeClr val="accent2">
            <a:hueOff val="1876031"/>
            <a:satOff val="34180"/>
            <a:lumOff val="7452"/>
            <a:alphaOff val="0"/>
          </a:schemeClr>
        </a:solidFill>
        <a:ln w="12700" cap="flat" cmpd="sng" algn="ctr">
          <a:solidFill>
            <a:schemeClr val="accent2">
              <a:hueOff val="1876031"/>
              <a:satOff val="34180"/>
              <a:lumOff val="74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22" tIns="165122" rIns="165122" bIns="16512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+mj-lt"/>
              <a:ea typeface="Calibri" charset="0"/>
              <a:cs typeface="Calibri" charset="0"/>
            </a:rPr>
            <a:t>Viernes</a:t>
          </a:r>
        </a:p>
      </dsp:txBody>
      <dsp:txXfrm>
        <a:off x="8800023" y="311988"/>
        <a:ext cx="2089564" cy="626869"/>
      </dsp:txXfrm>
    </dsp:sp>
    <dsp:sp modelId="{44C7D37A-568B-4A53-88BE-8330DEF7D4A3}">
      <dsp:nvSpPr>
        <dsp:cNvPr id="0" name=""/>
        <dsp:cNvSpPr/>
      </dsp:nvSpPr>
      <dsp:spPr>
        <a:xfrm>
          <a:off x="8800023" y="938858"/>
          <a:ext cx="2089564" cy="3090965"/>
        </a:xfrm>
        <a:prstGeom prst="rect">
          <a:avLst/>
        </a:prstGeom>
        <a:solidFill>
          <a:schemeClr val="accent2">
            <a:tint val="40000"/>
            <a:alpha val="90000"/>
            <a:hueOff val="2798407"/>
            <a:satOff val="42402"/>
            <a:lumOff val="382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2798407"/>
              <a:satOff val="42402"/>
              <a:lumOff val="3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 err="1"/>
            <a:t>Presentación</a:t>
          </a:r>
          <a:endParaRPr lang="en-US" sz="18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8800023" y="938858"/>
        <a:ext cx="2089564" cy="30909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People Portrait List"/>
  <dgm:desc val="People Portrait List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0D272-305C-421E-A9EF-95D63D599B42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E7DFA-63CC-4ED7-B30E-ACF88B4B89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16E63-7886-43BC-8DD4-4F14C3DD736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C5307-140F-447F-BCBA-BB92E3A290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9094F-44ED-46E6-A51E-52761DD3C8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4907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B926107-51B9-44DD-8581-AA5E8B601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8" y="484494"/>
            <a:ext cx="5800867" cy="1569493"/>
          </a:xfrm>
        </p:spPr>
        <p:txBody>
          <a:bodyPr anchor="b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144A4B-34B7-47EC-888B-0D2076006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2" y="2156346"/>
            <a:ext cx="5800866" cy="396393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6A9B852-DA3F-4566-BDEB-F1F69334E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877423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116EBB24-A127-412B-99DB-A7FBCA68A2F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00838" y="665163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3CCB0A6-D7F6-4C78-B6C0-A045E3B25B0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29737" y="665579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Picture Placeholder 12">
            <a:extLst>
              <a:ext uri="{FF2B5EF4-FFF2-40B4-BE49-F238E27FC236}">
                <a16:creationId xmlns:a16="http://schemas.microsoft.com/office/drawing/2014/main" id="{F3038A14-3DB7-4BDC-A247-674224BFB8B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00854" y="3607271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59BCC1BB-4299-409F-9215-B3A4ECAB523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24845" y="3607271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FB415D6-2F2D-46E2-94AF-1F3BE10F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EC8DC3B-1AAD-429C-A1EA-FAEE9D88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F39FF-F5CB-4ACA-9B46-4CCF89ECA75F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162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152F41C-45C5-4E09-A91A-8F4AE80B0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33900"/>
            <a:ext cx="9144000" cy="23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DA9EBEF3-E8A8-4C5C-B6D9-B322242DC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01" y="4947313"/>
            <a:ext cx="7700617" cy="1409037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5400"/>
              <a:t>Click to edit Master title style</a:t>
            </a:r>
            <a:endParaRPr lang="en-US" sz="5400" dirty="0"/>
          </a:p>
        </p:txBody>
      </p:sp>
      <p:sp>
        <p:nvSpPr>
          <p:cNvPr id="11" name="Subtitle 7">
            <a:extLst>
              <a:ext uri="{FF2B5EF4-FFF2-40B4-BE49-F238E27FC236}">
                <a16:creationId xmlns:a16="http://schemas.microsoft.com/office/drawing/2014/main" id="{6A90C83B-4674-4CF1-9CD4-78C3B7CDCC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6252" y="386989"/>
            <a:ext cx="2443495" cy="3758334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en-US">
                <a:solidFill>
                  <a:schemeClr val="accent1"/>
                </a:solidFill>
              </a:rPr>
              <a:t>Click to edit Master subtitle style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1894E094-44B9-4024-A43A-438DEB225DB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532313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BCFB5F5-AD25-4F9C-8AE7-E0E891F1A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919568B3-FE67-4E6E-BA92-FEF29CBFE1B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44000" y="4532313"/>
            <a:ext cx="3048000" cy="2325687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87D4A75-1737-4D5B-A386-9FE32DFB5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B52AA41-FD0C-42C6-BD04-9E5B55A48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244D815C-8BF3-4ECF-A945-A2A7C2983A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676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722F022-211C-4882-844C-086FEA6806A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subtitle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D6D940D-6D44-4DF9-9322-B4B11F7EDCD0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sz="105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0D4885A8-DDA8-4FCF-AB25-DA8F78EC75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  <p:sldLayoutId id="2147483685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www.smn.gob.ar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0745" y="721960"/>
            <a:ext cx="6815446" cy="2603229"/>
          </a:xfrm>
        </p:spPr>
        <p:txBody>
          <a:bodyPr>
            <a:noAutofit/>
          </a:bodyPr>
          <a:lstStyle/>
          <a:p>
            <a:r>
              <a:rPr lang="en-US" sz="5400" dirty="0"/>
              <a:t>Buenos Aires Argentina – Isla de Calor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745" y="3532812"/>
            <a:ext cx="6437555" cy="699327"/>
          </a:xfrm>
        </p:spPr>
        <p:txBody>
          <a:bodyPr/>
          <a:lstStyle/>
          <a:p>
            <a:r>
              <a:rPr lang="en-US" dirty="0"/>
              <a:t>GeoHackeo: CoCo 2023</a:t>
            </a:r>
          </a:p>
        </p:txBody>
      </p:sp>
      <p:pic>
        <p:nvPicPr>
          <p:cNvPr id="2050" name="Picture 2" descr="暑期快到了，南美地区亲子探险地了解一下？-世界游网World Travel Online">
            <a:extLst>
              <a:ext uri="{FF2B5EF4-FFF2-40B4-BE49-F238E27FC236}">
                <a16:creationId xmlns:a16="http://schemas.microsoft.com/office/drawing/2014/main" id="{E232C609-B8C8-2B93-3274-FB2F29618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0" y="0"/>
            <a:ext cx="4095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72" y="365123"/>
            <a:ext cx="4285264" cy="1501327"/>
          </a:xfrm>
        </p:spPr>
        <p:txBody>
          <a:bodyPr/>
          <a:lstStyle/>
          <a:p>
            <a:r>
              <a:rPr lang="en-US" dirty="0" err="1"/>
              <a:t>Metodología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191" y="2544791"/>
            <a:ext cx="11369615" cy="3809019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1800" b="1" i="1" u="sng" dirty="0">
                <a:latin typeface="Arial" panose="020B0604020202020204" pitchFamily="34" charset="0"/>
                <a:ea typeface="Arial" panose="020B0604020202020204" pitchFamily="34" charset="0"/>
              </a:rPr>
              <a:t>DATOS DE NDVI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800" u="sng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1800" u="sng" dirty="0">
                <a:latin typeface="Arial" panose="020B0604020202020204" pitchFamily="34" charset="0"/>
                <a:ea typeface="Arial" panose="020B0604020202020204" pitchFamily="34" charset="0"/>
              </a:rPr>
              <a:t>Fuente: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Planetary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Computer</a:t>
            </a: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Sentinel-2 MSI: </a:t>
            </a:r>
            <a:r>
              <a:rPr lang="es-E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MultiSpectral</a:t>
            </a: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s-E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Instrument</a:t>
            </a: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Level-2A</a:t>
            </a: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s-ES" sz="1800" dirty="0">
                <a:latin typeface="Arial" panose="020B0604020202020204" pitchFamily="34" charset="0"/>
              </a:rPr>
              <a:t>Marzo 2022- Marzo 2023</a:t>
            </a: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s-ES" sz="1800" dirty="0">
                <a:latin typeface="Arial" panose="020B0604020202020204" pitchFamily="34" charset="0"/>
              </a:rPr>
              <a:t>Formato </a:t>
            </a:r>
            <a:r>
              <a:rPr lang="es-ES" sz="1800" dirty="0" err="1">
                <a:latin typeface="Arial" panose="020B0604020202020204" pitchFamily="34" charset="0"/>
              </a:rPr>
              <a:t>txt</a:t>
            </a:r>
            <a:endParaRPr lang="es-ES" sz="1800" dirty="0">
              <a:latin typeface="Arial" panose="020B0604020202020204" pitchFamily="34" charset="0"/>
            </a:endParaRPr>
          </a:p>
          <a:p>
            <a:pPr lvl="1" indent="0" algn="just">
              <a:lnSpc>
                <a:spcPct val="115000"/>
              </a:lnSpc>
              <a:spcBef>
                <a:spcPts val="0"/>
              </a:spcBef>
              <a:buNone/>
            </a:pPr>
            <a:endParaRPr lang="es-ES" sz="1800" dirty="0">
              <a:latin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1800" u="sng" dirty="0">
                <a:latin typeface="Arial" panose="020B0604020202020204" pitchFamily="34" charset="0"/>
                <a:ea typeface="Arial" panose="020B0604020202020204" pitchFamily="34" charset="0"/>
              </a:rPr>
              <a:t>Proceso: 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En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Jupiter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Lab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: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……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……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  </a:t>
            </a:r>
          </a:p>
          <a:p>
            <a:pPr lvl="1" indent="0" algn="just">
              <a:lnSpc>
                <a:spcPct val="115000"/>
              </a:lnSpc>
              <a:spcBef>
                <a:spcPts val="0"/>
              </a:spcBef>
              <a:buNone/>
            </a:pPr>
            <a:endParaRPr lang="es-ES" sz="1800" dirty="0">
              <a:latin typeface="Arial" panose="020B0604020202020204" pitchFamily="34" charset="0"/>
            </a:endParaRP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endParaRPr lang="es-ES" sz="1800" dirty="0">
              <a:latin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GEOHACKEO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10</a:t>
            </a:fld>
            <a:endParaRPr lang="en-US" noProof="0" dirty="0"/>
          </a:p>
        </p:txBody>
      </p:sp>
      <p:pic>
        <p:nvPicPr>
          <p:cNvPr id="8194" name="Picture 2" descr="Sentinel-2: Satellite Imagery, Overview, And Characteristics">
            <a:extLst>
              <a:ext uri="{FF2B5EF4-FFF2-40B4-BE49-F238E27FC236}">
                <a16:creationId xmlns:a16="http://schemas.microsoft.com/office/drawing/2014/main" id="{863CD6CF-A232-9074-F4AC-848DD10E60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255" y="3010738"/>
            <a:ext cx="5043574" cy="2832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1375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72" y="365123"/>
            <a:ext cx="4285264" cy="1501327"/>
          </a:xfrm>
        </p:spPr>
        <p:txBody>
          <a:bodyPr/>
          <a:lstStyle/>
          <a:p>
            <a:r>
              <a:rPr lang="en-US" dirty="0" err="1"/>
              <a:t>Metodología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191" y="2544791"/>
            <a:ext cx="11369615" cy="3809019"/>
          </a:xfrm>
        </p:spPr>
        <p:txBody>
          <a:bodyPr>
            <a:normAutofit/>
          </a:bodyPr>
          <a:lstStyle/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PEGAR SCRIPTS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  </a:t>
            </a:r>
          </a:p>
          <a:p>
            <a:pPr lvl="1" indent="0" algn="just">
              <a:lnSpc>
                <a:spcPct val="115000"/>
              </a:lnSpc>
              <a:spcBef>
                <a:spcPts val="0"/>
              </a:spcBef>
              <a:buNone/>
            </a:pPr>
            <a:endParaRPr lang="es-ES" sz="1800" dirty="0">
              <a:latin typeface="Arial" panose="020B0604020202020204" pitchFamily="34" charset="0"/>
            </a:endParaRP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endParaRPr lang="es-ES" sz="1800" dirty="0">
              <a:latin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GEOHACKEO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29370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B48A1197-8309-4D79-A0C9-C45E4A6FF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88" y="875030"/>
            <a:ext cx="2384425" cy="506857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 err="1"/>
              <a:t>Resultados</a:t>
            </a:r>
            <a:r>
              <a:rPr lang="en-US" sz="2800" dirty="0"/>
              <a:t> de</a:t>
            </a:r>
            <a:br>
              <a:rPr lang="en-US" sz="2800" dirty="0"/>
            </a:br>
            <a:r>
              <a:rPr lang="en-US" sz="2800" dirty="0" err="1"/>
              <a:t>Temperatura</a:t>
            </a:r>
            <a:endParaRPr lang="en-US" sz="2800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6204C4BA-C5E6-49BE-B63B-C4673918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/>
          <a:p>
            <a:r>
              <a:rPr lang="en-US" sz="1050" dirty="0"/>
              <a:t>Buenos Aires Argentina – Isla de Calor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9CB07E0-313B-40CA-80F4-58A8C43C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GEOCHACKEO 2023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D68A7B90-CE8C-4D70-A3AC-7C68D53F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12</a:t>
            </a:fld>
            <a:endParaRPr lang="en-US" noProof="0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EAC94F92-EEF7-F997-B5A9-BD1F813294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18" r="5006"/>
          <a:stretch/>
        </p:blipFill>
        <p:spPr>
          <a:xfrm>
            <a:off x="3039426" y="100921"/>
            <a:ext cx="5283480" cy="1610644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9AF27201-1997-1A40-1CFA-2D0D69D2D8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37" r="5190"/>
          <a:stretch/>
        </p:blipFill>
        <p:spPr>
          <a:xfrm>
            <a:off x="3039426" y="1766077"/>
            <a:ext cx="5283480" cy="1625539"/>
          </a:xfrm>
          <a:prstGeom prst="rect">
            <a:avLst/>
          </a:prstGeom>
        </p:spPr>
      </p:pic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C45C66D7-E58B-66E9-CEC7-B226FB2078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95" r="5189"/>
          <a:stretch/>
        </p:blipFill>
        <p:spPr>
          <a:xfrm>
            <a:off x="3004920" y="3446128"/>
            <a:ext cx="5317986" cy="1633489"/>
          </a:xfrm>
          <a:prstGeom prst="rect">
            <a:avLst/>
          </a:prstGeom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549CD20D-E5D4-4B0F-EADA-BD7CAE9D1D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41" r="5260"/>
          <a:stretch/>
        </p:blipFill>
        <p:spPr>
          <a:xfrm>
            <a:off x="2981703" y="5010923"/>
            <a:ext cx="5398926" cy="1652961"/>
          </a:xfrm>
          <a:prstGeom prst="rect">
            <a:avLst/>
          </a:prstGeom>
        </p:spPr>
      </p:pic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88509EA6-3FE2-E8E7-5BC3-9CD8D5BE4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1872" y="1153561"/>
            <a:ext cx="3485056" cy="2005605"/>
          </a:xfrm>
          <a:prstGeom prst="rect">
            <a:avLst/>
          </a:prstGeom>
        </p:spPr>
      </p:pic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369B4AA2-91BD-0023-D924-52774AD547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11872" y="3751238"/>
            <a:ext cx="3485056" cy="201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86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B48A1197-8309-4D79-A0C9-C45E4A6FF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88" y="875030"/>
            <a:ext cx="2384425" cy="506857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/>
              <a:t>Mapa </a:t>
            </a:r>
            <a:r>
              <a:rPr lang="en-US" sz="2800" dirty="0" err="1"/>
              <a:t>Interactivo</a:t>
            </a:r>
            <a:r>
              <a:rPr lang="en-US" sz="2800" dirty="0"/>
              <a:t> de </a:t>
            </a:r>
            <a:r>
              <a:rPr lang="en-US" sz="2800" dirty="0" err="1"/>
              <a:t>Temperatura</a:t>
            </a:r>
            <a:endParaRPr lang="en-US" sz="2800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6204C4BA-C5E6-49BE-B63B-C4673918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/>
          <a:p>
            <a:r>
              <a:rPr lang="en-US" sz="1050" dirty="0"/>
              <a:t>Buenos Aires Argentina – Isla de Calor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9CB07E0-313B-40CA-80F4-58A8C43C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GEOCHACKEO 2023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D68A7B90-CE8C-4D70-A3AC-7C68D53F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13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357E8-C7B1-B4AE-08FF-95D821A5C91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252787" y="305215"/>
            <a:ext cx="8607425" cy="11854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PEGAR DIRECCION DE GITHUB DEL REPOSITORIO DONDE ESTA EL SCRIPT PARA PODER JUGAR CON EL MAPA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77D283D-6C4F-188A-95A6-7E0A5C5A3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372" y="1687813"/>
            <a:ext cx="6380492" cy="3877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0664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B48A1197-8309-4D79-A0C9-C45E4A6FF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88" y="875030"/>
            <a:ext cx="2384425" cy="506857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 err="1"/>
              <a:t>Resultados</a:t>
            </a:r>
            <a:r>
              <a:rPr lang="en-US" sz="2800" dirty="0"/>
              <a:t> de </a:t>
            </a:r>
            <a:r>
              <a:rPr lang="en-US" sz="2800" dirty="0" err="1"/>
              <a:t>Temperatura</a:t>
            </a:r>
            <a:r>
              <a:rPr lang="en-US" sz="2800" dirty="0"/>
              <a:t> y de</a:t>
            </a:r>
            <a:br>
              <a:rPr lang="en-US" sz="2800" dirty="0"/>
            </a:br>
            <a:r>
              <a:rPr lang="en-US" sz="2800" dirty="0"/>
              <a:t>NDVI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6204C4BA-C5E6-49BE-B63B-C4673918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/>
          <a:p>
            <a:r>
              <a:rPr lang="en-US" sz="1050" dirty="0"/>
              <a:t>Buenos Aires Argentina – Isla de Calor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9CB07E0-313B-40CA-80F4-58A8C43C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GEOCHACKEO 2023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D68A7B90-CE8C-4D70-A3AC-7C68D53F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14</a:t>
            </a:fld>
            <a:endParaRPr lang="en-US" noProof="0" dirty="0"/>
          </a:p>
        </p:txBody>
      </p:sp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E5DA6218-F482-0341-03E5-B260DB10F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905" y="602209"/>
            <a:ext cx="7675087" cy="565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75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B48A1197-8309-4D79-A0C9-C45E4A6FF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88" y="875030"/>
            <a:ext cx="2384425" cy="506857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 err="1"/>
              <a:t>Resultados</a:t>
            </a:r>
            <a:r>
              <a:rPr lang="en-US" sz="2800" dirty="0"/>
              <a:t> de</a:t>
            </a:r>
            <a:br>
              <a:rPr lang="en-US" sz="2800" dirty="0"/>
            </a:br>
            <a:r>
              <a:rPr lang="en-US" sz="2800" dirty="0"/>
              <a:t>NDVI </a:t>
            </a:r>
            <a:r>
              <a:rPr lang="en-US" sz="2800" dirty="0" err="1"/>
              <a:t>usando</a:t>
            </a:r>
            <a:r>
              <a:rPr lang="en-US" sz="2800" dirty="0"/>
              <a:t> </a:t>
            </a:r>
            <a:r>
              <a:rPr lang="en-US" sz="2800" dirty="0" err="1"/>
              <a:t>Plantary</a:t>
            </a:r>
            <a:r>
              <a:rPr lang="en-US" sz="2800" dirty="0"/>
              <a:t> Computer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6204C4BA-C5E6-49BE-B63B-C4673918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/>
          <a:p>
            <a:r>
              <a:rPr lang="en-US" sz="1050" dirty="0"/>
              <a:t>Buenos Aires Argentina – Isla de Calor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9CB07E0-313B-40CA-80F4-58A8C43C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GEOCHACKEO 2023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D68A7B90-CE8C-4D70-A3AC-7C68D53F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15</a:t>
            </a:fld>
            <a:endParaRPr lang="en-US" noProof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12A662-F93E-E364-BA4A-D8718D6C9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9375" y="733424"/>
            <a:ext cx="7127367" cy="508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796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A92E93D-8BFB-4A21-A47E-78B6DCA21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81138"/>
            <a:ext cx="5800867" cy="898047"/>
          </a:xfrm>
        </p:spPr>
        <p:txBody>
          <a:bodyPr/>
          <a:lstStyle/>
          <a:p>
            <a:r>
              <a:rPr lang="en-US" dirty="0" err="1"/>
              <a:t>Conclusiones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9C1BDB-253B-4642-94A7-F84048E56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2" y="2156346"/>
            <a:ext cx="5800866" cy="3963937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Las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temperaturas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Buenos Aires …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El NDVI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El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cuerpo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agua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regula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termperatura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la ciudad,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ya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que la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falta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vegetacion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incrementría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temperatura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la ciudad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comparació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con la zona de la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estación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NUEVE DE JULIO…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C394FA6A-80EA-46C1-8A4C-B4D8E90A7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877423" cy="365125"/>
          </a:xfrm>
        </p:spPr>
        <p:txBody>
          <a:bodyPr/>
          <a:lstStyle/>
          <a:p>
            <a:r>
              <a:rPr lang="en-US" sz="1050" dirty="0"/>
              <a:t>Buenos Aires Argentina – Isla de Calor</a:t>
            </a:r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1AEB8108-A042-4614-9BE5-EA75E8653D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GEOHACKEO 2023  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F88522D-FC32-4BD0-B916-ED439025B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D39F39FF-F5CB-4ACA-9B46-4CCF89ECA75F}" type="slidenum">
              <a:rPr lang="en-US" noProof="0" smtClean="0"/>
              <a:pPr lvl="0"/>
              <a:t>16</a:t>
            </a:fld>
            <a:endParaRPr lang="en-US" noProof="0" dirty="0"/>
          </a:p>
        </p:txBody>
      </p:sp>
      <p:pic>
        <p:nvPicPr>
          <p:cNvPr id="5122" name="Picture 2" descr=" ">
            <a:extLst>
              <a:ext uri="{FF2B5EF4-FFF2-40B4-BE49-F238E27FC236}">
                <a16:creationId xmlns:a16="http://schemas.microsoft.com/office/drawing/2014/main" id="{B77D401F-868C-0B78-5F3D-11B069AB4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7482" y="181138"/>
            <a:ext cx="451485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rio de buenos aires">
            <a:extLst>
              <a:ext uri="{FF2B5EF4-FFF2-40B4-BE49-F238E27FC236}">
                <a16:creationId xmlns:a16="http://schemas.microsoft.com/office/drawing/2014/main" id="{2481AD40-39A5-8B7F-0530-234505838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7482" y="3355854"/>
            <a:ext cx="4514850" cy="299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9808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30761B21-88ED-449E-B2B9-3FC40844C3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01" y="4947313"/>
            <a:ext cx="7700617" cy="1409037"/>
          </a:xfrm>
        </p:spPr>
        <p:txBody>
          <a:bodyPr/>
          <a:lstStyle/>
          <a:p>
            <a:r>
              <a:rPr lang="en-US" dirty="0"/>
              <a:t>Gracias</a:t>
            </a:r>
          </a:p>
        </p:txBody>
      </p:sp>
      <p:sp>
        <p:nvSpPr>
          <p:cNvPr id="33" name="Subtitle 32">
            <a:extLst>
              <a:ext uri="{FF2B5EF4-FFF2-40B4-BE49-F238E27FC236}">
                <a16:creationId xmlns:a16="http://schemas.microsoft.com/office/drawing/2014/main" id="{0EEAA874-288B-4330-9FA4-F1144ACD46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6252" y="386989"/>
            <a:ext cx="2443495" cy="3758334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URL </a:t>
            </a:r>
            <a:r>
              <a:rPr lang="en-US" dirty="0" err="1"/>
              <a:t>Repositorio</a:t>
            </a:r>
            <a:r>
              <a:rPr lang="en-US" dirty="0"/>
              <a:t> de </a:t>
            </a:r>
            <a:r>
              <a:rPr lang="en-US" dirty="0" err="1"/>
              <a:t>Github</a:t>
            </a:r>
            <a:endParaRPr lang="en-US" dirty="0"/>
          </a:p>
        </p:txBody>
      </p:sp>
      <p:pic>
        <p:nvPicPr>
          <p:cNvPr id="52" name="Picture Placeholder 51" descr="A picture containing sky, outdoor, mountain, nature, stars">
            <a:extLst>
              <a:ext uri="{FF2B5EF4-FFF2-40B4-BE49-F238E27FC236}">
                <a16:creationId xmlns:a16="http://schemas.microsoft.com/office/drawing/2014/main" id="{45DFCBF0-F91E-40C0-A4E6-24E8250C3BA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453231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A09E0B-CEBC-425D-8A86-1F858D8DE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lvl="0"/>
            <a:r>
              <a:rPr lang="en-US" sz="1050" dirty="0"/>
              <a:t>Buenos Aires Argentina – Isla de Calor</a:t>
            </a:r>
            <a:endParaRPr lang="en-US" noProof="0" dirty="0"/>
          </a:p>
        </p:txBody>
      </p:sp>
      <p:pic>
        <p:nvPicPr>
          <p:cNvPr id="58" name="Picture Placeholder 57" descr="A picture containing mountain, sky, outdoor, nature">
            <a:extLst>
              <a:ext uri="{FF2B5EF4-FFF2-40B4-BE49-F238E27FC236}">
                <a16:creationId xmlns:a16="http://schemas.microsoft.com/office/drawing/2014/main" id="{A51C462C-6D3B-4554-9CDC-86D00D0EA07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4000" y="4532313"/>
            <a:ext cx="3048000" cy="2325687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AEA19-91BF-48E8-A1D4-8FB745EA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GEOHACKEO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7279-B48F-43C3-91FA-09BD7EA3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D39F39FF-F5CB-4ACA-9B46-4CCF89ECA75F}" type="slidenum">
              <a:rPr lang="en-US" noProof="0" smtClean="0"/>
              <a:pPr lvl="0"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7611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3" y="194783"/>
            <a:ext cx="9421177" cy="76949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Equipo</a:t>
            </a:r>
            <a:endParaRPr lang="en-US" dirty="0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B92EBB33-86ED-44CD-B655-52737F569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260400058"/>
              </p:ext>
            </p:extLst>
          </p:nvPr>
        </p:nvGraphicFramePr>
        <p:xfrm>
          <a:off x="931863" y="1695450"/>
          <a:ext cx="10328275" cy="4314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44D22-2C67-436D-AB47-1C91A69B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5548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DED76B9-5273-4139-ACC9-B6E36ADE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164" y="498763"/>
            <a:ext cx="3344108" cy="5394037"/>
          </a:xfrm>
        </p:spPr>
        <p:txBody>
          <a:bodyPr vert="horz" anchor="ctr" anchorCtr="0">
            <a:normAutofit/>
          </a:bodyPr>
          <a:lstStyle/>
          <a:p>
            <a:pPr algn="ctr"/>
            <a:r>
              <a:rPr lang="en-US" sz="2800" dirty="0"/>
              <a:t>LAYOUT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DB8AAF6-0D0C-4F4F-A10E-6A66E4A7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/>
          <a:p>
            <a:r>
              <a:rPr lang="en-US" sz="1050" dirty="0"/>
              <a:t>Buenos Aires Argentina – Isla de Calor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7F2C169-25EA-4609-BC8A-BCA7C433EE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15133" y="3637941"/>
            <a:ext cx="6679017" cy="2814617"/>
          </a:xfrm>
        </p:spPr>
        <p:txBody>
          <a:bodyPr>
            <a:noAutofit/>
          </a:bodyPr>
          <a:lstStyle/>
          <a:p>
            <a:r>
              <a:rPr lang="en-US" sz="1800" dirty="0" err="1"/>
              <a:t>Introducción</a:t>
            </a:r>
            <a:endParaRPr lang="en-US" sz="1800" dirty="0"/>
          </a:p>
          <a:p>
            <a:r>
              <a:rPr lang="en-US" sz="1800" dirty="0" err="1"/>
              <a:t>Hipótesis</a:t>
            </a:r>
            <a:endParaRPr lang="en-US" sz="1800" dirty="0"/>
          </a:p>
          <a:p>
            <a:r>
              <a:rPr lang="en-US" sz="1800" dirty="0" err="1"/>
              <a:t>Objetivo</a:t>
            </a:r>
            <a:endParaRPr lang="en-US" sz="1800" dirty="0"/>
          </a:p>
          <a:p>
            <a:r>
              <a:rPr lang="en-US" sz="1800" dirty="0"/>
              <a:t>Area de </a:t>
            </a:r>
            <a:r>
              <a:rPr lang="en-US" sz="1800" dirty="0" err="1"/>
              <a:t>estudio</a:t>
            </a:r>
            <a:endParaRPr lang="en-US" sz="1800" dirty="0"/>
          </a:p>
          <a:p>
            <a:r>
              <a:rPr lang="en-US" sz="1800" dirty="0" err="1"/>
              <a:t>Metodología</a:t>
            </a:r>
            <a:endParaRPr lang="en-US" sz="1800" dirty="0"/>
          </a:p>
          <a:p>
            <a:r>
              <a:rPr lang="en-US" sz="1800" dirty="0" err="1"/>
              <a:t>Resultados</a:t>
            </a:r>
            <a:endParaRPr lang="en-US" sz="1800" dirty="0"/>
          </a:p>
          <a:p>
            <a:r>
              <a:rPr lang="en-US" sz="1800" dirty="0" err="1"/>
              <a:t>Conclusiones</a:t>
            </a:r>
            <a:endParaRPr lang="en-US" sz="1800" dirty="0"/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CE93697D-BFA2-4D84-A860-BA620414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dirty="0"/>
              <a:t>GEOHACKEO </a:t>
            </a:r>
            <a:r>
              <a:rPr lang="en-US" noProof="0" dirty="0"/>
              <a:t>2023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C19BFBA5-3E41-40F8-9EFB-9DF730F5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3</a:t>
            </a:fld>
            <a:endParaRPr lang="en-US" noProof="0" dirty="0"/>
          </a:p>
        </p:txBody>
      </p:sp>
      <p:pic>
        <p:nvPicPr>
          <p:cNvPr id="1026" name="Picture 2" descr="Buenos Aires the Capital City of Argentina - Gets Ready">
            <a:extLst>
              <a:ext uri="{FF2B5EF4-FFF2-40B4-BE49-F238E27FC236}">
                <a16:creationId xmlns:a16="http://schemas.microsoft.com/office/drawing/2014/main" id="{CD90FD2C-E560-8B92-4828-EA6D2D6DE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90" r="15450"/>
          <a:stretch/>
        </p:blipFill>
        <p:spPr bwMode="auto">
          <a:xfrm>
            <a:off x="8115300" y="0"/>
            <a:ext cx="40767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enos Aires Travel: Exclusive Tours in Argentina | LANDED Travel">
            <a:extLst>
              <a:ext uri="{FF2B5EF4-FFF2-40B4-BE49-F238E27FC236}">
                <a16:creationId xmlns:a16="http://schemas.microsoft.com/office/drawing/2014/main" id="{D12D8B74-2173-F6E5-02F4-B9DFEA8ECF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2" r="7809"/>
          <a:stretch/>
        </p:blipFill>
        <p:spPr bwMode="auto">
          <a:xfrm>
            <a:off x="4076700" y="-2540"/>
            <a:ext cx="40386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634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675" y="2518911"/>
            <a:ext cx="11576649" cy="3420829"/>
          </a:xfrm>
        </p:spPr>
        <p:txBody>
          <a:bodyPr>
            <a:normAutofit lnSpcReduction="10000"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La variación de las temperaturas dentro de un tejido urbano pueden tener variaciones importantes. Además, pueden tener influencia factores como la densidad del tejido urbano, la cercanía de fuentes de agua y/o la vegetación. </a:t>
            </a: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s-E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Reconocer los patrones de variación de la temperatura en las grandes ciudades tiene múltiples aplicaciones, desde la emisión de alertas climáticas hasta la generación de insumos para la planificación territorial. </a:t>
            </a: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Para lograr esto, una herramienta valiosa son los sensores remotos (ej., imágenes satelitales) y sistemas de información geográfica para desarrollar mapas informativos e interactivos. </a:t>
            </a: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La ciudad de Argentina ….</a:t>
            </a: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GEOHACKEO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74753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330F6403-11BB-440A-81D1-11DAFA7AB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759" y="194783"/>
            <a:ext cx="10022841" cy="760892"/>
          </a:xfrm>
        </p:spPr>
        <p:txBody>
          <a:bodyPr>
            <a:normAutofit fontScale="90000"/>
          </a:bodyPr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20" name="Content Placeholder 3">
            <a:extLst>
              <a:ext uri="{FF2B5EF4-FFF2-40B4-BE49-F238E27FC236}">
                <a16:creationId xmlns:a16="http://schemas.microsoft.com/office/drawing/2014/main" id="{76386ECC-44D1-4D37-AF78-36503EACC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046619280"/>
              </p:ext>
            </p:extLst>
          </p:nvPr>
        </p:nvGraphicFramePr>
        <p:xfrm>
          <a:off x="646113" y="1560513"/>
          <a:ext cx="10899775" cy="4341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63F48C-BFC1-4227-8BB0-C06C473D6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532E67-6C01-41FF-AA5B-AEEE3DFA51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33C4C9-9778-4A59-9001-6EC6F5234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3145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72" y="365123"/>
            <a:ext cx="3051687" cy="1501327"/>
          </a:xfrm>
        </p:spPr>
        <p:txBody>
          <a:bodyPr/>
          <a:lstStyle/>
          <a:p>
            <a:r>
              <a:rPr lang="en-US" dirty="0" err="1"/>
              <a:t>Hipótesis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23" y="2777705"/>
            <a:ext cx="4925684" cy="2213846"/>
          </a:xfrm>
        </p:spPr>
        <p:txBody>
          <a:bodyPr>
            <a:norm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La variación en temperatura superficial en el Gran Buenos Aires es resultado de la influencia de distintos factores ambientales como cercanía a cuerpos de agua y cambios en la vegetación.</a:t>
            </a: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GEOHACKEO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6</a:t>
            </a:fld>
            <a:endParaRPr lang="en-US" noProof="0" dirty="0"/>
          </a:p>
        </p:txBody>
      </p:sp>
      <p:sp>
        <p:nvSpPr>
          <p:cNvPr id="2" name="Title 17">
            <a:extLst>
              <a:ext uri="{FF2B5EF4-FFF2-40B4-BE49-F238E27FC236}">
                <a16:creationId xmlns:a16="http://schemas.microsoft.com/office/drawing/2014/main" id="{2A5925DC-3A48-691F-9D45-CEB955E8F628}"/>
              </a:ext>
            </a:extLst>
          </p:cNvPr>
          <p:cNvSpPr txBox="1">
            <a:spLocks/>
          </p:cNvSpPr>
          <p:nvPr/>
        </p:nvSpPr>
        <p:spPr>
          <a:xfrm>
            <a:off x="7188564" y="365123"/>
            <a:ext cx="3051687" cy="15013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Objetivo</a:t>
            </a:r>
            <a:endParaRPr lang="en-US" dirty="0"/>
          </a:p>
        </p:txBody>
      </p:sp>
      <p:sp>
        <p:nvSpPr>
          <p:cNvPr id="6" name="Content Placeholder 18">
            <a:extLst>
              <a:ext uri="{FF2B5EF4-FFF2-40B4-BE49-F238E27FC236}">
                <a16:creationId xmlns:a16="http://schemas.microsoft.com/office/drawing/2014/main" id="{4BD08FB2-623E-7625-6D39-9AF5601133A4}"/>
              </a:ext>
            </a:extLst>
          </p:cNvPr>
          <p:cNvSpPr txBox="1">
            <a:spLocks/>
          </p:cNvSpPr>
          <p:nvPr/>
        </p:nvSpPr>
        <p:spPr>
          <a:xfrm>
            <a:off x="6671095" y="2777705"/>
            <a:ext cx="4925684" cy="2213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Este proyecto tiene como principal objetivo la exploración de la variación del NDVI y su influencia en la temperatura superficial en el Área Metropolitana del Gran Buenos Aires (GBA).</a:t>
            </a: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720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/>
          <a:p>
            <a:r>
              <a:rPr lang="en-US" dirty="0"/>
              <a:t>Area de </a:t>
            </a:r>
            <a:r>
              <a:rPr lang="en-US" dirty="0" err="1"/>
              <a:t>Estudio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GEOHACKEO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7</a:t>
            </a:fld>
            <a:endParaRPr lang="en-US" noProof="0" dirty="0"/>
          </a:p>
        </p:txBody>
      </p:sp>
      <p:pic>
        <p:nvPicPr>
          <p:cNvPr id="3078" name="Picture 6" descr="Image result for Buenos Aires Map Location">
            <a:extLst>
              <a:ext uri="{FF2B5EF4-FFF2-40B4-BE49-F238E27FC236}">
                <a16:creationId xmlns:a16="http://schemas.microsoft.com/office/drawing/2014/main" id="{E062E99E-A3AE-9777-1110-A011CF066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362056"/>
            <a:ext cx="228600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8765" y="3155617"/>
            <a:ext cx="4103445" cy="2624081"/>
          </a:xfrm>
        </p:spPr>
        <p:txBody>
          <a:bodyPr>
            <a:normAutofit fontScale="92500"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El Area de studio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consta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de 4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estaciones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metereológicas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Arial" panose="020B0604020202020204" pitchFamily="34" charset="0"/>
              </a:rPr>
              <a:t>en</a:t>
            </a:r>
            <a:r>
              <a:rPr lang="en-US" sz="1800" dirty="0">
                <a:latin typeface="Arial" panose="020B0604020202020204" pitchFamily="34" charset="0"/>
                <a:ea typeface="Arial" panose="020B0604020202020204" pitchFamily="34" charset="0"/>
              </a:rPr>
              <a:t> la ciudad de Buenos </a:t>
            </a:r>
            <a:r>
              <a:rPr lang="en-US" sz="1800" dirty="0" err="1">
                <a:latin typeface="Arial" panose="020B0604020202020204" pitchFamily="34" charset="0"/>
                <a:ea typeface="Arial" panose="020B0604020202020204" pitchFamily="34" charset="0"/>
              </a:rPr>
              <a:t>Aireas</a:t>
            </a:r>
            <a:r>
              <a:rPr lang="en-US" sz="18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Arial" panose="020B0604020202020204" pitchFamily="34" charset="0"/>
              </a:rPr>
              <a:t>cerca</a:t>
            </a:r>
            <a:r>
              <a:rPr lang="en-US" sz="1800" dirty="0">
                <a:latin typeface="Arial" panose="020B0604020202020204" pitchFamily="34" charset="0"/>
                <a:ea typeface="Arial" panose="020B0604020202020204" pitchFamily="34" charset="0"/>
              </a:rPr>
              <a:t> a un </a:t>
            </a:r>
            <a:r>
              <a:rPr lang="en-US" sz="1800" dirty="0" err="1">
                <a:latin typeface="Arial" panose="020B0604020202020204" pitchFamily="34" charset="0"/>
                <a:ea typeface="Arial" panose="020B0604020202020204" pitchFamily="34" charset="0"/>
              </a:rPr>
              <a:t>cuerpo</a:t>
            </a:r>
            <a:r>
              <a:rPr lang="en-US" sz="1800" dirty="0">
                <a:latin typeface="Arial" panose="020B0604020202020204" pitchFamily="34" charset="0"/>
                <a:ea typeface="Arial" panose="020B0604020202020204" pitchFamily="34" charset="0"/>
              </a:rPr>
              <a:t> de </a:t>
            </a:r>
            <a:r>
              <a:rPr lang="en-US" sz="1800" dirty="0" err="1">
                <a:latin typeface="Arial" panose="020B0604020202020204" pitchFamily="34" charset="0"/>
                <a:ea typeface="Arial" panose="020B0604020202020204" pitchFamily="34" charset="0"/>
              </a:rPr>
              <a:t>agua</a:t>
            </a:r>
            <a:r>
              <a:rPr lang="en-US" sz="1800" dirty="0">
                <a:latin typeface="Arial" panose="020B0604020202020204" pitchFamily="34" charset="0"/>
                <a:ea typeface="Arial" panose="020B0604020202020204" pitchFamily="34" charset="0"/>
              </a:rPr>
              <a:t> (</a:t>
            </a: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AEROPARQUE AERO), dos estaciones en zonas urbanizadas (MORON AERO, EL PALOMAR AERO) y una en el interior del continente con menor grado de urbanización (NUEVE DE JULIO)</a:t>
            </a: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4098" name="image1.png">
            <a:extLst>
              <a:ext uri="{FF2B5EF4-FFF2-40B4-BE49-F238E27FC236}">
                <a16:creationId xmlns:a16="http://schemas.microsoft.com/office/drawing/2014/main" id="{58C5CBA8-7AEF-C6A0-CF66-B13EE7F93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512" y="3513902"/>
            <a:ext cx="4837176" cy="304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6C4921-D170-E915-7084-4B9506EE0484}"/>
              </a:ext>
            </a:extLst>
          </p:cNvPr>
          <p:cNvCxnSpPr>
            <a:cxnSpLocks/>
          </p:cNvCxnSpPr>
          <p:nvPr/>
        </p:nvCxnSpPr>
        <p:spPr>
          <a:xfrm>
            <a:off x="1560945" y="3519055"/>
            <a:ext cx="8805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9847E47-5373-70F5-E6D7-E917CF4E9F9F}"/>
              </a:ext>
            </a:extLst>
          </p:cNvPr>
          <p:cNvCxnSpPr>
            <a:cxnSpLocks/>
          </p:cNvCxnSpPr>
          <p:nvPr/>
        </p:nvCxnSpPr>
        <p:spPr>
          <a:xfrm>
            <a:off x="1560945" y="3513902"/>
            <a:ext cx="880567" cy="3023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8630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72" y="365123"/>
            <a:ext cx="4285264" cy="1501327"/>
          </a:xfrm>
        </p:spPr>
        <p:txBody>
          <a:bodyPr/>
          <a:lstStyle/>
          <a:p>
            <a:r>
              <a:rPr lang="en-US" dirty="0" err="1"/>
              <a:t>Metodología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192" y="2545426"/>
            <a:ext cx="11369615" cy="3809019"/>
          </a:xfrm>
        </p:spPr>
        <p:txBody>
          <a:bodyPr>
            <a:normAutofit fontScale="62500" lnSpcReduction="20000"/>
          </a:bodyPr>
          <a:lstStyle/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2600" b="1" i="1" u="sng" dirty="0">
                <a:latin typeface="Arial" panose="020B0604020202020204" pitchFamily="34" charset="0"/>
                <a:ea typeface="Arial" panose="020B0604020202020204" pitchFamily="34" charset="0"/>
              </a:rPr>
              <a:t>DATOS DE TEMPERATURA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2600" u="sng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2600" u="sng" dirty="0">
                <a:latin typeface="Arial" panose="020B0604020202020204" pitchFamily="34" charset="0"/>
                <a:ea typeface="Arial" panose="020B0604020202020204" pitchFamily="34" charset="0"/>
              </a:rPr>
              <a:t>Fuente: </a:t>
            </a: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Servicio </a:t>
            </a:r>
            <a:r>
              <a:rPr lang="es-ES" sz="2600" dirty="0" err="1">
                <a:latin typeface="Arial" panose="020B0604020202020204" pitchFamily="34" charset="0"/>
                <a:ea typeface="Arial" panose="020B0604020202020204" pitchFamily="34" charset="0"/>
              </a:rPr>
              <a:t>Metereológico</a:t>
            </a: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 Nacional Argentina : </a:t>
            </a:r>
            <a:r>
              <a:rPr lang="es-ES" sz="2600" u="sng" dirty="0">
                <a:solidFill>
                  <a:srgbClr val="1155CC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2"/>
              </a:rPr>
              <a:t>https://www.smn.gob.ar/</a:t>
            </a: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    </a:t>
            </a: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s-ES" sz="2600" dirty="0">
                <a:latin typeface="Arial" panose="020B0604020202020204" pitchFamily="34" charset="0"/>
              </a:rPr>
              <a:t>Datos de Temperaturas (</a:t>
            </a:r>
            <a:r>
              <a:rPr lang="es-ES" sz="2600" dirty="0" err="1">
                <a:latin typeface="Arial" panose="020B0604020202020204" pitchFamily="34" charset="0"/>
              </a:rPr>
              <a:t>ºC</a:t>
            </a:r>
            <a:r>
              <a:rPr lang="es-ES" sz="2600" dirty="0">
                <a:latin typeface="Arial" panose="020B0604020202020204" pitchFamily="34" charset="0"/>
              </a:rPr>
              <a:t>) </a:t>
            </a: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s-ES" sz="2600" dirty="0">
                <a:latin typeface="Arial" panose="020B0604020202020204" pitchFamily="34" charset="0"/>
              </a:rPr>
              <a:t>Marzo 2022- Marzo 2023</a:t>
            </a: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s-ES" sz="2600" dirty="0">
                <a:latin typeface="Arial" panose="020B0604020202020204" pitchFamily="34" charset="0"/>
              </a:rPr>
              <a:t>Formato </a:t>
            </a:r>
            <a:r>
              <a:rPr lang="es-ES" sz="2600" dirty="0" err="1">
                <a:latin typeface="Arial" panose="020B0604020202020204" pitchFamily="34" charset="0"/>
              </a:rPr>
              <a:t>txt</a:t>
            </a:r>
            <a:endParaRPr lang="es-ES" sz="2600" dirty="0">
              <a:latin typeface="Arial" panose="020B0604020202020204" pitchFamily="34" charset="0"/>
            </a:endParaRP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endParaRPr lang="es-ES" sz="2600" dirty="0">
              <a:latin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2600" u="sng" dirty="0">
                <a:latin typeface="Arial" panose="020B0604020202020204" pitchFamily="34" charset="0"/>
                <a:ea typeface="Arial" panose="020B0604020202020204" pitchFamily="34" charset="0"/>
              </a:rPr>
              <a:t>Proceso: </a:t>
            </a: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En </a:t>
            </a:r>
            <a:r>
              <a:rPr lang="es-ES" sz="2600" dirty="0" err="1">
                <a:latin typeface="Arial" panose="020B0604020202020204" pitchFamily="34" charset="0"/>
                <a:ea typeface="Arial" panose="020B0604020202020204" pitchFamily="34" charset="0"/>
              </a:rPr>
              <a:t>Jupiter</a:t>
            </a: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s-ES" sz="2600" dirty="0" err="1">
                <a:latin typeface="Arial" panose="020B0604020202020204" pitchFamily="34" charset="0"/>
                <a:ea typeface="Arial" panose="020B0604020202020204" pitchFamily="34" charset="0"/>
              </a:rPr>
              <a:t>Lab</a:t>
            </a: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: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26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Font typeface="Arial" panose="020B0604020202020204" pitchFamily="34" charset="0"/>
              <a:buAutoNum type="arabicPeriod"/>
            </a:pP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Transformar fechas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Font typeface="Arial" panose="020B0604020202020204" pitchFamily="34" charset="0"/>
              <a:buAutoNum type="arabicPeriod"/>
            </a:pP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Eliminar valores nulos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Seleccionar data de estaciones </a:t>
            </a:r>
            <a:r>
              <a:rPr lang="es-ES" sz="2600" dirty="0" err="1">
                <a:latin typeface="Arial" panose="020B0604020202020204" pitchFamily="34" charset="0"/>
                <a:ea typeface="Arial" panose="020B0604020202020204" pitchFamily="34" charset="0"/>
              </a:rPr>
              <a:t>metereológicas</a:t>
            </a: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 del área de estudio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Agrupar por meses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Elaborar histogramas por meses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r>
              <a:rPr lang="es-ES" sz="2600" dirty="0">
                <a:latin typeface="Arial" panose="020B0604020202020204" pitchFamily="34" charset="0"/>
                <a:ea typeface="Arial" panose="020B0604020202020204" pitchFamily="34" charset="0"/>
              </a:rPr>
              <a:t>Crear mapa de temperaturas interactivo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6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6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6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1" indent="0" algn="just">
              <a:lnSpc>
                <a:spcPct val="115000"/>
              </a:lnSpc>
              <a:spcBef>
                <a:spcPts val="0"/>
              </a:spcBef>
              <a:buNone/>
            </a:pPr>
            <a:endParaRPr lang="es-ES" sz="1600" dirty="0">
              <a:latin typeface="Arial" panose="020B0604020202020204" pitchFamily="34" charset="0"/>
            </a:endParaRPr>
          </a:p>
          <a:p>
            <a:pPr marL="971550" lvl="1" indent="-285750" algn="just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endParaRPr lang="es-ES" sz="1600" dirty="0">
              <a:latin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6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s-ES" sz="16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" sz="16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GEOHACKEO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8</a:t>
            </a:fld>
            <a:endParaRPr lang="en-US" noProof="0" dirty="0"/>
          </a:p>
        </p:txBody>
      </p:sp>
      <p:pic>
        <p:nvPicPr>
          <p:cNvPr id="9218" name="Picture 2" descr="Guía y consejos para la compra de una estación meteorológica ...">
            <a:extLst>
              <a:ext uri="{FF2B5EF4-FFF2-40B4-BE49-F238E27FC236}">
                <a16:creationId xmlns:a16="http://schemas.microsoft.com/office/drawing/2014/main" id="{DFA7A791-3EC0-2871-2770-FB585D5DC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7212" y="1595886"/>
            <a:ext cx="3476984" cy="4635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4421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72" y="373750"/>
            <a:ext cx="4285264" cy="1501327"/>
          </a:xfrm>
        </p:spPr>
        <p:txBody>
          <a:bodyPr/>
          <a:lstStyle/>
          <a:p>
            <a:r>
              <a:rPr lang="en-US" dirty="0" err="1"/>
              <a:t>Metodología</a:t>
            </a:r>
            <a:endParaRPr lang="en-US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191" y="2544791"/>
            <a:ext cx="11369615" cy="3809019"/>
          </a:xfrm>
        </p:spPr>
        <p:txBody>
          <a:bodyPr>
            <a:normAutofit/>
          </a:bodyPr>
          <a:lstStyle/>
          <a:p>
            <a:pPr marL="342900" indent="-342900" algn="just">
              <a:lnSpc>
                <a:spcPct val="115000"/>
              </a:lnSpc>
              <a:spcBef>
                <a:spcPts val="0"/>
              </a:spcBef>
              <a:buAutoNum type="arabicPeriod"/>
            </a:pP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Librerías: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Pandas,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matplotlib.pyplot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numpy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pathlib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geopandas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2.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Transofrmación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 de fechas a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string</a:t>
            </a:r>
            <a:r>
              <a:rPr lang="es-ES" sz="1800" dirty="0">
                <a:latin typeface="Arial" panose="020B0604020202020204" pitchFamily="34" charset="0"/>
                <a:ea typeface="Arial" panose="020B0604020202020204" pitchFamily="34" charset="0"/>
              </a:rPr>
              <a:t>, formatear fechas y eliminamos los </a:t>
            </a:r>
            <a:r>
              <a:rPr lang="es-ES" sz="1800" dirty="0" err="1">
                <a:latin typeface="Arial" panose="020B0604020202020204" pitchFamily="34" charset="0"/>
                <a:ea typeface="Arial" panose="020B0604020202020204" pitchFamily="34" charset="0"/>
              </a:rPr>
              <a:t>na</a:t>
            </a: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800" dirty="0">
              <a:latin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800" dirty="0">
              <a:latin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800" dirty="0">
              <a:latin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3. Aumentar el </a:t>
            </a:r>
            <a:r>
              <a:rPr lang="es-E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url</a:t>
            </a: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del repositorio de </a:t>
            </a:r>
            <a:r>
              <a:rPr lang="es-E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github</a:t>
            </a:r>
            <a:r>
              <a:rPr lang="es-E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y mostrar desde ahí.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</a:pPr>
            <a:endParaRPr lang="es-E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s-ES" sz="18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GEOHACKEO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9</a:t>
            </a:fld>
            <a:endParaRPr lang="en-US" noProof="0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C0EFACC-14AA-8EEC-37B3-6030016E6C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191" y="3985752"/>
            <a:ext cx="5799828" cy="824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dataset_temperatura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["FECHA"]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dataset_temperatura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["FECHA"]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slice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stop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=-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2)</a:t>
            </a:r>
            <a:endParaRPr lang="en-US" altLang="en-US" dirty="0">
              <a:solidFill>
                <a:srgbClr val="212121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err="1">
                <a:solidFill>
                  <a:srgbClr val="212121"/>
                </a:solidFill>
                <a:latin typeface="Arial Unicode MS"/>
              </a:rPr>
              <a:t>dataset_temperatura</a:t>
            </a:r>
            <a:r>
              <a:rPr lang="en-US" altLang="en-US" dirty="0">
                <a:solidFill>
                  <a:srgbClr val="212121"/>
                </a:solidFill>
                <a:latin typeface="Arial Unicode MS"/>
              </a:rPr>
              <a:t>["FECHA"] = </a:t>
            </a:r>
            <a:r>
              <a:rPr lang="en-US" altLang="en-US" dirty="0" err="1">
                <a:solidFill>
                  <a:srgbClr val="212121"/>
                </a:solidFill>
                <a:latin typeface="Arial Unicode MS"/>
              </a:rPr>
              <a:t>dataset_temperatura</a:t>
            </a:r>
            <a:r>
              <a:rPr lang="en-US" altLang="en-US" dirty="0">
                <a:solidFill>
                  <a:srgbClr val="212121"/>
                </a:solidFill>
                <a:latin typeface="Arial Unicode MS"/>
              </a:rPr>
              <a:t>["FECHA"].</a:t>
            </a:r>
            <a:r>
              <a:rPr lang="en-US" altLang="en-US" dirty="0" err="1">
                <a:solidFill>
                  <a:srgbClr val="212121"/>
                </a:solidFill>
                <a:latin typeface="Arial Unicode MS"/>
              </a:rPr>
              <a:t>str.zfill</a:t>
            </a:r>
            <a:r>
              <a:rPr lang="en-US" altLang="en-US" dirty="0">
                <a:solidFill>
                  <a:srgbClr val="212121"/>
                </a:solidFill>
                <a:latin typeface="Arial Unicode MS"/>
              </a:rPr>
              <a:t>(8)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err="1">
                <a:solidFill>
                  <a:srgbClr val="212121"/>
                </a:solidFill>
                <a:latin typeface="Arial Unicode MS"/>
              </a:rPr>
              <a:t>dataset_temperatura</a:t>
            </a:r>
            <a:r>
              <a:rPr lang="en-US" altLang="en-US" dirty="0">
                <a:solidFill>
                  <a:srgbClr val="212121"/>
                </a:solidFill>
                <a:latin typeface="Arial Unicode MS"/>
              </a:rPr>
              <a:t> = </a:t>
            </a:r>
            <a:r>
              <a:rPr lang="en-US" altLang="en-US" dirty="0" err="1">
                <a:solidFill>
                  <a:srgbClr val="212121"/>
                </a:solidFill>
                <a:latin typeface="Arial Unicode MS"/>
              </a:rPr>
              <a:t>dataset_temperatura.dropna</a:t>
            </a:r>
            <a:r>
              <a:rPr lang="en-US" altLang="en-US" dirty="0">
                <a:solidFill>
                  <a:srgbClr val="212121"/>
                </a:solidFill>
                <a:latin typeface="Arial Unicode MS"/>
              </a:rPr>
              <a:t>() </a:t>
            </a:r>
          </a:p>
          <a:p>
            <a:pPr>
              <a:spcBef>
                <a:spcPct val="0"/>
              </a:spcBef>
            </a:pPr>
            <a:endParaRPr lang="en-US" altLang="en-US" sz="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320477"/>
      </p:ext>
    </p:extLst>
  </p:cSld>
  <p:clrMapOvr>
    <a:masterClrMapping/>
  </p:clrMapOvr>
</p:sld>
</file>

<file path=ppt/theme/theme1.xml><?xml version="1.0" encoding="utf-8"?>
<a:theme xmlns:a="http://schemas.openxmlformats.org/drawingml/2006/main" name="ColorBlockVTI">
  <a:themeElements>
    <a:clrScheme name="ColorBlock Color Scheme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37997B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BlockVTI" id="{733CB85B-8F47-42FB-9326-9FF507018D27}" vid="{069BD9C2-DF61-4F2B-A577-A59C7FC2FF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757C30-AE9A-4680-90EB-19D282EC2B7C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AF0BF08-C674-44E3-8BFC-85BC65E095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{CE4D3F57-374C-468D-8A31-9C085BC8AD5F}tf89117832_win32</Template>
  <TotalTime>6</TotalTime>
  <Words>713</Words>
  <Application>Microsoft Office PowerPoint</Application>
  <PresentationFormat>Widescreen</PresentationFormat>
  <Paragraphs>172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Unicode MS</vt:lpstr>
      <vt:lpstr>Avenir Next LT Pro</vt:lpstr>
      <vt:lpstr>Calibri</vt:lpstr>
      <vt:lpstr>Wingdings</vt:lpstr>
      <vt:lpstr>ColorBlockVTI</vt:lpstr>
      <vt:lpstr>Buenos Aires Argentina – Isla de Calor</vt:lpstr>
      <vt:lpstr>Equipo</vt:lpstr>
      <vt:lpstr>LAYOUT</vt:lpstr>
      <vt:lpstr>Introduction</vt:lpstr>
      <vt:lpstr>Timeline</vt:lpstr>
      <vt:lpstr>Hipótesis</vt:lpstr>
      <vt:lpstr>Area de Estudio</vt:lpstr>
      <vt:lpstr>Metodología</vt:lpstr>
      <vt:lpstr>Metodología</vt:lpstr>
      <vt:lpstr>Metodología</vt:lpstr>
      <vt:lpstr>Metodología</vt:lpstr>
      <vt:lpstr>Resultados de Temperatura</vt:lpstr>
      <vt:lpstr>Mapa Interactivo de Temperatura</vt:lpstr>
      <vt:lpstr>Resultados de Temperatura y de NDVI</vt:lpstr>
      <vt:lpstr>Resultados de NDVI usando Plantary Computer</vt:lpstr>
      <vt:lpstr>Conclusiones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Buenos Aires Argentina – Isla de Calor</dc:title>
  <dc:creator>Aranda Luna, Suzan</dc:creator>
  <cp:lastModifiedBy>Aranda Luna, Suzan</cp:lastModifiedBy>
  <cp:revision>4</cp:revision>
  <dcterms:created xsi:type="dcterms:W3CDTF">2023-04-19T12:09:30Z</dcterms:created>
  <dcterms:modified xsi:type="dcterms:W3CDTF">2023-04-19T13:52:45Z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b73649dc-6fee-4eb8-a128-734c3c842ea8_Enabled">
    <vt:lpwstr>true</vt:lpwstr>
  </property>
  <property fmtid="{D5CDD505-2E9C-101B-9397-08002B2CF9AE}" pid="4" name="MSIP_Label_b73649dc-6fee-4eb8-a128-734c3c842ea8_SetDate">
    <vt:lpwstr>2023-04-19T13:24:21Z</vt:lpwstr>
  </property>
  <property fmtid="{D5CDD505-2E9C-101B-9397-08002B2CF9AE}" pid="5" name="MSIP_Label_b73649dc-6fee-4eb8-a128-734c3c842ea8_Method">
    <vt:lpwstr>Standard</vt:lpwstr>
  </property>
  <property fmtid="{D5CDD505-2E9C-101B-9397-08002B2CF9AE}" pid="6" name="MSIP_Label_b73649dc-6fee-4eb8-a128-734c3c842ea8_Name">
    <vt:lpwstr>defa4170-0d19-0005-0004-bc88714345d2</vt:lpwstr>
  </property>
  <property fmtid="{D5CDD505-2E9C-101B-9397-08002B2CF9AE}" pid="7" name="MSIP_Label_b73649dc-6fee-4eb8-a128-734c3c842ea8_SiteId">
    <vt:lpwstr>857c21d2-1a16-43a4-90cf-d57f3fab9d2f</vt:lpwstr>
  </property>
  <property fmtid="{D5CDD505-2E9C-101B-9397-08002B2CF9AE}" pid="8" name="MSIP_Label_b73649dc-6fee-4eb8-a128-734c3c842ea8_ActionId">
    <vt:lpwstr>1ad01e06-d5bb-4ecc-9045-6b247121ba00</vt:lpwstr>
  </property>
  <property fmtid="{D5CDD505-2E9C-101B-9397-08002B2CF9AE}" pid="9" name="MSIP_Label_b73649dc-6fee-4eb8-a128-734c3c842ea8_ContentBits">
    <vt:lpwstr>0</vt:lpwstr>
  </property>
</Properties>
</file>

<file path=docProps/thumbnail.jpeg>
</file>